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5"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 everyone. My name is Tessa Getchis and I am an extension educator with the Connecticut Sea Grant and UConn Extension Programs. This morning I am speaking on behalf of our team that is facilitating the development of a Shellfish Restoration Plan for Connecticut. We appreciate the invitation to talk with you about the work we’ve started and solicit your input.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bc65ed089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bc65ed089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And as I alluded to before, we want to have a better understanding of the full extent of our shellfish resources, and the environmental and human context in which shellfish populations can thrive.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project involves a GIS analysis that we’ve just begun to help us identify areas that are suitable and optimal for shellfish production.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endpoint is a plan that that provides best practices and regulatory guidance for restoration, and a site selection tool to allow practitioners to access environmental and human use data and a shellfish restoration layer indicating the best places for restoration to occur.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anticipated outcomes of this project are that restoration practitioners will have better information and tools for restoration which may </a:t>
            </a:r>
            <a:r>
              <a:rPr i="1" lang="en" u="sng">
                <a:solidFill>
                  <a:srgbClr val="FF9900"/>
                </a:solidFill>
              </a:rPr>
              <a:t>facilitate permitting</a:t>
            </a:r>
            <a:r>
              <a:rPr i="1" lang="en">
                <a:solidFill>
                  <a:schemeClr val="dk1"/>
                </a:solidFill>
              </a:rPr>
              <a:t> and project success, and that </a:t>
            </a:r>
            <a:r>
              <a:rPr lang="en">
                <a:solidFill>
                  <a:schemeClr val="dk1"/>
                </a:solidFill>
              </a:rPr>
              <a:t>funding agencies with have confidence that they are funding high priority, state-supported efforts which may </a:t>
            </a:r>
            <a:r>
              <a:rPr i="1" lang="en" u="sng">
                <a:solidFill>
                  <a:srgbClr val="FF9900"/>
                </a:solidFill>
              </a:rPr>
              <a:t>facilitate investment</a:t>
            </a:r>
            <a:r>
              <a:rPr i="1" lang="en">
                <a:solidFill>
                  <a:schemeClr val="dk1"/>
                </a:solidFill>
              </a:rPr>
              <a:t>. </a:t>
            </a:r>
            <a:endParaRPr>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bc65ed0899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bc65ed0899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And as I alluded to before, we want to have a better understanding of the full extent of our shellfish resources, and the environmental and human context in which shellfish populations can thrive.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project involves a GIS analysis that we’ve just begun to help us identify areas that are suitable and optimal for shellfish production.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endpoint is a plan that that provides best practices and regulatory guidance for restoration, and a site selection tool to allow practitioners to access environmental and human use data and a shellfish restoration layer indicating the best places for restoration to occur.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anticipated outcomes of this project are that restoration practitioners will have better information and tools for restoration which may </a:t>
            </a:r>
            <a:r>
              <a:rPr i="1" lang="en" u="sng">
                <a:solidFill>
                  <a:srgbClr val="FF9900"/>
                </a:solidFill>
              </a:rPr>
              <a:t>facilitate permitting</a:t>
            </a:r>
            <a:r>
              <a:rPr i="1" lang="en">
                <a:solidFill>
                  <a:schemeClr val="dk1"/>
                </a:solidFill>
              </a:rPr>
              <a:t> and project success, and that </a:t>
            </a:r>
            <a:r>
              <a:rPr lang="en">
                <a:solidFill>
                  <a:schemeClr val="dk1"/>
                </a:solidFill>
              </a:rPr>
              <a:t>funding agencies with have confidence that they are funding high priority, state-supported efforts which may </a:t>
            </a:r>
            <a:r>
              <a:rPr i="1" lang="en" u="sng">
                <a:solidFill>
                  <a:srgbClr val="FF9900"/>
                </a:solidFill>
              </a:rPr>
              <a:t>facilitate investment</a:t>
            </a:r>
            <a:r>
              <a:rPr i="1" lang="en">
                <a:solidFill>
                  <a:schemeClr val="dk1"/>
                </a:solidFill>
              </a:rPr>
              <a:t>. </a:t>
            </a:r>
            <a:endParaRPr>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bc65ed0899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bc65ed0899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And as I alluded to before, we want to have a better understanding of the full extent of our shellfish resources, and the environmental and human context in which shellfish populations can thrive.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project involves a GIS analysis that we’ve just begun to help us identify areas that are suitable and optimal for shellfish production.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endpoint is a plan that that provides best practices and regulatory guidance for restoration, and a site selection tool to allow practitioners to access environmental and human use data and a shellfish restoration layer indicating the best places for restoration to occur.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anticipated outcomes of this project are that restoration practitioners will have better information and tools for restoration which may </a:t>
            </a:r>
            <a:r>
              <a:rPr i="1" lang="en" u="sng">
                <a:solidFill>
                  <a:srgbClr val="FF9900"/>
                </a:solidFill>
              </a:rPr>
              <a:t>facilitate permitting</a:t>
            </a:r>
            <a:r>
              <a:rPr i="1" lang="en">
                <a:solidFill>
                  <a:schemeClr val="dk1"/>
                </a:solidFill>
              </a:rPr>
              <a:t> and project success, and that </a:t>
            </a:r>
            <a:r>
              <a:rPr lang="en">
                <a:solidFill>
                  <a:schemeClr val="dk1"/>
                </a:solidFill>
              </a:rPr>
              <a:t>funding agencies with have confidence that they are funding high priority, state-supported efforts which may </a:t>
            </a:r>
            <a:r>
              <a:rPr i="1" lang="en" u="sng">
                <a:solidFill>
                  <a:srgbClr val="FF9900"/>
                </a:solidFill>
              </a:rPr>
              <a:t>facilitate investment</a:t>
            </a:r>
            <a:r>
              <a:rPr i="1" lang="en">
                <a:solidFill>
                  <a:schemeClr val="dk1"/>
                </a:solidFill>
              </a:rPr>
              <a:t>. </a:t>
            </a:r>
            <a:endParaRPr>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c65ed0899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bc65ed0899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And as I alluded to before, we want to have a better understanding of the full extent of our shellfish resources, and the environmental and human context in which shellfish populations can thrive.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project involves a GIS analysis that we’ve just begun to help us identify areas that are suitable and optimal for shellfish production.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endpoint is a plan that that provides best practices and regulatory guidance for restoration, and a site selection tool to allow practitioners to access environmental and human use data and a shellfish restoration layer indicating the best places for restoration to occur.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anticipated outcomes of this project are that restoration practitioners will have better information and tools for restoration which may </a:t>
            </a:r>
            <a:r>
              <a:rPr i="1" lang="en" u="sng">
                <a:solidFill>
                  <a:srgbClr val="FF9900"/>
                </a:solidFill>
              </a:rPr>
              <a:t>facilitate permitting</a:t>
            </a:r>
            <a:r>
              <a:rPr i="1" lang="en">
                <a:solidFill>
                  <a:schemeClr val="dk1"/>
                </a:solidFill>
              </a:rPr>
              <a:t> and project success, and that </a:t>
            </a:r>
            <a:r>
              <a:rPr lang="en">
                <a:solidFill>
                  <a:schemeClr val="dk1"/>
                </a:solidFill>
              </a:rPr>
              <a:t>funding agencies with have confidence that they are funding high priority, state-supported efforts which may </a:t>
            </a:r>
            <a:r>
              <a:rPr i="1" lang="en" u="sng">
                <a:solidFill>
                  <a:srgbClr val="FF9900"/>
                </a:solidFill>
              </a:rPr>
              <a:t>facilitate investment</a:t>
            </a:r>
            <a:r>
              <a:rPr i="1" lang="en">
                <a:solidFill>
                  <a:schemeClr val="dk1"/>
                </a:solidFill>
              </a:rPr>
              <a:t>. </a:t>
            </a:r>
            <a:endParaRPr>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bc65ed0899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bc65ed0899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And as I alluded to before, we want to have a better understanding of the full extent of our shellfish resources, and the environmental and human context in which shellfish populations can thrive.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project involves a GIS analysis that we’ve just begun to help us identify areas that are suitable and optimal for shellfish production.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endpoint is a plan that that provides best practices and regulatory guidance for restoration, and a site selection tool to allow practitioners to access environmental and human use data and a shellfish restoration layer indicating the best places for restoration to occur.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anticipated outcomes of this project are that restoration practitioners will have better information and tools for restoration which may </a:t>
            </a:r>
            <a:r>
              <a:rPr i="1" lang="en" u="sng">
                <a:solidFill>
                  <a:srgbClr val="FF9900"/>
                </a:solidFill>
              </a:rPr>
              <a:t>facilitate permitting</a:t>
            </a:r>
            <a:r>
              <a:rPr i="1" lang="en">
                <a:solidFill>
                  <a:schemeClr val="dk1"/>
                </a:solidFill>
              </a:rPr>
              <a:t> and project success, and that </a:t>
            </a:r>
            <a:r>
              <a:rPr lang="en">
                <a:solidFill>
                  <a:schemeClr val="dk1"/>
                </a:solidFill>
              </a:rPr>
              <a:t>funding agencies with have confidence that they are funding high priority, state-supported efforts which may </a:t>
            </a:r>
            <a:r>
              <a:rPr i="1" lang="en" u="sng">
                <a:solidFill>
                  <a:srgbClr val="FF9900"/>
                </a:solidFill>
              </a:rPr>
              <a:t>facilitate investment</a:t>
            </a:r>
            <a:r>
              <a:rPr i="1" lang="en">
                <a:solidFill>
                  <a:schemeClr val="dk1"/>
                </a:solidFill>
              </a:rPr>
              <a:t>. </a:t>
            </a:r>
            <a:endParaRPr>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a5ba0da8e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ba5ba0da8e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types of efforts can take into account a variety of different shellfish production factors that are analyzed here separately, and then together into one HSI product.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a5ba0da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ba5ba0da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ba5ba0da8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ba5ba0da8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ba5ba0da8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ba5ba0da8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af215a9f7d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af215a9f7d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We’re just beginning this process, but have learned a lot from previous shellfish restoration planning efforts and we are benefitting from the expertise of our diverse steering committee. So now I’m going to switch gears a bit and talk about a rehabilitation project that took place on the natural shellfish beds earlier this year. </a:t>
            </a:r>
            <a:endParaRPr/>
          </a:p>
        </p:txBody>
      </p:sp>
      <p:sp>
        <p:nvSpPr>
          <p:cNvPr id="256" name="Google Shape;256;gaf215a9f7d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aea253820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aea253820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 like to start by acknowledging the USDA Natural Resources Conservation Service who funded this work, and our </a:t>
            </a:r>
            <a:r>
              <a:rPr lang="en">
                <a:solidFill>
                  <a:schemeClr val="dk1"/>
                </a:solidFill>
              </a:rPr>
              <a:t>steering committee comprised of individuals representing environmental groups, the Connecticut shellfish industry, local, state and federal regulators, scientists, educators and others. Many of them previously participating in the Long Island Sound Blue Plan process, and have been incredibly helpful in lending their expertise to this effort.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aea253820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aea253820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Shellfish beds provide considerable benefits to the ecosystem. Bivalve molluscs, especially reef-forming species, can provide habitat and structure, shoreline </a:t>
            </a:r>
            <a:r>
              <a:rPr lang="en"/>
              <a:t>stabilization</a:t>
            </a:r>
            <a:r>
              <a:rPr lang="en"/>
              <a:t> and erosion control and help improve water quality and clarity. For this project, we are particularly focused on the native Eastern oyster which can be found throughout the Sound, the ribbed mussel which grows along the fringes of salt marshes as tools for restoration. But there are other native bivalves such as northern quahog clams, bay scallops and blue mussels which are the target for aquaculture and fisheries production enhancement.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aea253820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aea253820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And that is because t</a:t>
            </a:r>
            <a:r>
              <a:rPr lang="en">
                <a:solidFill>
                  <a:schemeClr val="dk1"/>
                </a:solidFill>
              </a:rPr>
              <a:t>hose shellfish populations provide significant economic and cultural benefits.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have a $30 million dollar aquaculture industry that produces oysters, clams, mussels and scallops.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There are more than 50 companies and 300 employees that depend upon shellfish to make a living.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there are 15 coastal towns that manage recreational harvest areas.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From Stonington to Greenwich, these commissions sell tens of thousands of permits a year, which adds up to more than $100,000 in revenue for the local economy.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393d282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393d282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steering committee identified five broad restoration goals for Connecticut including:</a:t>
            </a:r>
            <a:endParaRPr/>
          </a:p>
          <a:p>
            <a:pPr indent="-298450" lvl="0" marL="457200" rtl="0" algn="l">
              <a:spcBef>
                <a:spcPts val="0"/>
              </a:spcBef>
              <a:spcAft>
                <a:spcPts val="0"/>
              </a:spcAft>
              <a:buSzPts val="1100"/>
              <a:buAutoNum type="arabicPeriod"/>
            </a:pPr>
            <a:r>
              <a:rPr lang="en"/>
              <a:t>Improving habitat for marine organisms as well as settlement habitat for shellfish bed development</a:t>
            </a:r>
            <a:endParaRPr/>
          </a:p>
          <a:p>
            <a:pPr indent="-298450" lvl="0" marL="457200" rtl="0" algn="l">
              <a:spcBef>
                <a:spcPts val="0"/>
              </a:spcBef>
              <a:spcAft>
                <a:spcPts val="0"/>
              </a:spcAft>
              <a:buSzPts val="1100"/>
              <a:buAutoNum type="arabicPeriod"/>
            </a:pPr>
            <a:r>
              <a:rPr lang="en"/>
              <a:t>Using shellfish as a tool to Improve water quality</a:t>
            </a:r>
            <a:endParaRPr/>
          </a:p>
          <a:p>
            <a:pPr indent="-298450" lvl="0" marL="457200" rtl="0" algn="l">
              <a:spcBef>
                <a:spcPts val="0"/>
              </a:spcBef>
              <a:spcAft>
                <a:spcPts val="0"/>
              </a:spcAft>
              <a:buSzPts val="1100"/>
              <a:buAutoNum type="arabicPeriod"/>
            </a:pPr>
            <a:r>
              <a:rPr lang="en"/>
              <a:t>Where possible, using shellfish as a means to </a:t>
            </a:r>
            <a:r>
              <a:rPr lang="en"/>
              <a:t>stabilize</a:t>
            </a:r>
            <a:r>
              <a:rPr lang="en"/>
              <a:t> the shoreline and prevent erosion</a:t>
            </a:r>
            <a:endParaRPr/>
          </a:p>
          <a:p>
            <a:pPr indent="-298450" lvl="0" marL="457200" rtl="0" algn="l">
              <a:spcBef>
                <a:spcPts val="0"/>
              </a:spcBef>
              <a:spcAft>
                <a:spcPts val="0"/>
              </a:spcAft>
              <a:buSzPts val="1100"/>
              <a:buAutoNum type="arabicPeriod"/>
            </a:pPr>
            <a:r>
              <a:rPr lang="en"/>
              <a:t>And to increase aquaculture and recreational shellfisheries production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aea2538205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aea2538205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And as I </a:t>
            </a:r>
            <a:r>
              <a:rPr lang="en" sz="1200">
                <a:solidFill>
                  <a:schemeClr val="dk1"/>
                </a:solidFill>
              </a:rPr>
              <a:t>alluded</a:t>
            </a:r>
            <a:r>
              <a:rPr lang="en" sz="1200">
                <a:solidFill>
                  <a:schemeClr val="dk1"/>
                </a:solidFill>
              </a:rPr>
              <a:t> to before, we want to have a </a:t>
            </a:r>
            <a:r>
              <a:rPr lang="en" sz="1200">
                <a:solidFill>
                  <a:schemeClr val="dk1"/>
                </a:solidFill>
              </a:rPr>
              <a:t>better understanding of the full extent of our shellfish resources, and the environmental and human context in which shellfish populations can thrive.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project involves a GIS analysis that we’ve just begun to help us identify areas that are suitable and optimal for shellfish production.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endpoint is a plan that that provides best practices and regulatory guidance for restoration, and a site selection tool to allow practitioners to access environmental and human use data and a shellfish restoration layer indicating the best places for restoration to occur.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anticipated outcomes of this project are that restoration practitioners will have better information and tools for restoration which may </a:t>
            </a:r>
            <a:r>
              <a:rPr i="1" lang="en" u="sng">
                <a:solidFill>
                  <a:srgbClr val="FF9900"/>
                </a:solidFill>
              </a:rPr>
              <a:t>facilitate permitting</a:t>
            </a:r>
            <a:r>
              <a:rPr i="1" lang="en">
                <a:solidFill>
                  <a:schemeClr val="dk1"/>
                </a:solidFill>
              </a:rPr>
              <a:t> and project success, and that </a:t>
            </a:r>
            <a:r>
              <a:rPr lang="en">
                <a:solidFill>
                  <a:schemeClr val="dk1"/>
                </a:solidFill>
              </a:rPr>
              <a:t>funding agencies with have confidence that they are funding high priority, state-supported efforts which may </a:t>
            </a:r>
            <a:r>
              <a:rPr i="1" lang="en" u="sng">
                <a:solidFill>
                  <a:srgbClr val="FF9900"/>
                </a:solidFill>
              </a:rPr>
              <a:t>facilitate investment</a:t>
            </a:r>
            <a:r>
              <a:rPr i="1" lang="en">
                <a:solidFill>
                  <a:schemeClr val="dk1"/>
                </a:solidFill>
              </a:rPr>
              <a:t>. </a:t>
            </a:r>
            <a:endParaRPr>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a393d2827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a393d2827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aea2538205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aea2538205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we zoom in, you’ll see that this still leaves a lot of potential area to work in. But this is just the start of the anlaysis. </a:t>
            </a:r>
            <a:r>
              <a:rPr lang="en">
                <a:solidFill>
                  <a:schemeClr val="dk1"/>
                </a:solidFill>
              </a:rPr>
              <a:t>There are also other activities or zones in which restoration are be restricted and those will be eliminated in the next step of the analysis which is underway now. Here are a few examples: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ba48485d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ba48485d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And as I alluded to before, we want to have a better understanding of the full extent of our shellfish resources, and the environmental and human context in which shellfish populations can thrive. </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This project involves a GIS analysis that we’ve just begun to help us identify areas that are suitable and optimal for shellfish production.</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endpoint is a plan that that provides best practices and regulatory guidance for restoration, and a site selection tool to allow practitioners to access environmental and human use data and a shellfish restoration layer indicating the best places for restoration to occur.   </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a:solidFill>
                  <a:schemeClr val="dk1"/>
                </a:solidFill>
              </a:rPr>
              <a:t>The anticipated outcomes of this project are that restoration practitioners will have better information and tools for restoration which may </a:t>
            </a:r>
            <a:r>
              <a:rPr i="1" lang="en" u="sng">
                <a:solidFill>
                  <a:srgbClr val="FF9900"/>
                </a:solidFill>
              </a:rPr>
              <a:t>facilitate permitting</a:t>
            </a:r>
            <a:r>
              <a:rPr i="1" lang="en">
                <a:solidFill>
                  <a:schemeClr val="dk1"/>
                </a:solidFill>
              </a:rPr>
              <a:t> and project success, and that </a:t>
            </a:r>
            <a:r>
              <a:rPr lang="en">
                <a:solidFill>
                  <a:schemeClr val="dk1"/>
                </a:solidFill>
              </a:rPr>
              <a:t>funding agencies with have confidence that they are funding high priority, state-supported efforts which may </a:t>
            </a:r>
            <a:r>
              <a:rPr i="1" lang="en" u="sng">
                <a:solidFill>
                  <a:srgbClr val="FF9900"/>
                </a:solidFill>
              </a:rPr>
              <a:t>facilitate investment</a:t>
            </a:r>
            <a:r>
              <a:rPr i="1" lang="en">
                <a:solidFill>
                  <a:schemeClr val="dk1"/>
                </a:solidFill>
              </a:rPr>
              <a:t>. </a:t>
            </a:r>
            <a:endParaRPr>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2"/>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uconnclear.maps.arcgis.com/apps/MapSeries/index.html?appid=66619b7eedea4cfdb356bc5618ab4b0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ph type="ctrTitle"/>
          </p:nvPr>
        </p:nvSpPr>
        <p:spPr>
          <a:xfrm>
            <a:off x="2546075" y="509100"/>
            <a:ext cx="6236100" cy="10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An Update on the Connecticut Shellfish Restoration Planning Project</a:t>
            </a:r>
            <a:endParaRPr b="1" sz="2100"/>
          </a:p>
        </p:txBody>
      </p:sp>
      <p:sp>
        <p:nvSpPr>
          <p:cNvPr id="130" name="Google Shape;130;p25"/>
          <p:cNvSpPr txBox="1"/>
          <p:nvPr>
            <p:ph idx="1" type="subTitle"/>
          </p:nvPr>
        </p:nvSpPr>
        <p:spPr>
          <a:xfrm>
            <a:off x="2546075" y="1660300"/>
            <a:ext cx="6236100" cy="3531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rgbClr val="000000"/>
                </a:solidFill>
                <a:latin typeface="Calibri"/>
                <a:ea typeface="Calibri"/>
                <a:cs typeface="Calibri"/>
                <a:sym typeface="Calibri"/>
              </a:rPr>
              <a:t>Tessa L. Getchis</a:t>
            </a:r>
            <a:r>
              <a:rPr lang="en" sz="1800">
                <a:solidFill>
                  <a:srgbClr val="000000"/>
                </a:solidFill>
                <a:latin typeface="Calibri"/>
                <a:ea typeface="Calibri"/>
                <a:cs typeface="Calibri"/>
                <a:sym typeface="Calibri"/>
              </a:rPr>
              <a:t>, CT Sea Grant | UConn Extension</a:t>
            </a:r>
            <a:endParaRPr sz="18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rgbClr val="000000"/>
                </a:solidFill>
                <a:latin typeface="Calibri"/>
                <a:ea typeface="Calibri"/>
                <a:cs typeface="Calibri"/>
                <a:sym typeface="Calibri"/>
              </a:rPr>
              <a:t>David Carey</a:t>
            </a:r>
            <a:r>
              <a:rPr lang="en" sz="1800">
                <a:solidFill>
                  <a:srgbClr val="000000"/>
                </a:solidFill>
                <a:latin typeface="Calibri"/>
                <a:ea typeface="Calibri"/>
                <a:cs typeface="Calibri"/>
                <a:sym typeface="Calibri"/>
              </a:rPr>
              <a:t>, CT Bureau of Aquaculture</a:t>
            </a:r>
            <a:endParaRPr sz="18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rgbClr val="000000"/>
                </a:solidFill>
                <a:latin typeface="Calibri"/>
                <a:ea typeface="Calibri"/>
                <a:cs typeface="Calibri"/>
                <a:sym typeface="Calibri"/>
              </a:rPr>
              <a:t>Juliana Barrett</a:t>
            </a:r>
            <a:r>
              <a:rPr lang="en" sz="1800">
                <a:solidFill>
                  <a:srgbClr val="000000"/>
                </a:solidFill>
                <a:latin typeface="Calibri"/>
                <a:ea typeface="Calibri"/>
                <a:cs typeface="Calibri"/>
                <a:sym typeface="Calibri"/>
              </a:rPr>
              <a:t>, CT Sea Grant | UConn Extension</a:t>
            </a:r>
            <a:endParaRPr sz="18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rgbClr val="000000"/>
                </a:solidFill>
                <a:latin typeface="Calibri"/>
                <a:ea typeface="Calibri"/>
                <a:cs typeface="Calibri"/>
                <a:sym typeface="Calibri"/>
              </a:rPr>
              <a:t>Harry Yamalis</a:t>
            </a:r>
            <a:r>
              <a:rPr lang="en" sz="1800">
                <a:solidFill>
                  <a:srgbClr val="000000"/>
                </a:solidFill>
                <a:latin typeface="Calibri"/>
                <a:ea typeface="Calibri"/>
                <a:cs typeface="Calibri"/>
                <a:sym typeface="Calibri"/>
              </a:rPr>
              <a:t>, CT DEEP</a:t>
            </a:r>
            <a:endParaRPr sz="18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b="1" lang="en" sz="1800">
                <a:solidFill>
                  <a:srgbClr val="000000"/>
                </a:solidFill>
                <a:latin typeface="Calibri"/>
                <a:ea typeface="Calibri"/>
                <a:cs typeface="Calibri"/>
                <a:sym typeface="Calibri"/>
              </a:rPr>
              <a:t>Kristin DeRosia-Banick</a:t>
            </a:r>
            <a:r>
              <a:rPr lang="en" sz="1800">
                <a:solidFill>
                  <a:srgbClr val="000000"/>
                </a:solidFill>
                <a:latin typeface="Calibri"/>
                <a:ea typeface="Calibri"/>
                <a:cs typeface="Calibri"/>
                <a:sym typeface="Calibri"/>
              </a:rPr>
              <a:t>, CT Bureau of Aquaculture</a:t>
            </a:r>
            <a:endParaRPr sz="18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t/>
            </a:r>
            <a:endParaRPr i="1" sz="18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i="1" lang="en" sz="1800">
                <a:solidFill>
                  <a:srgbClr val="000000"/>
                </a:solidFill>
                <a:latin typeface="Calibri"/>
                <a:ea typeface="Calibri"/>
                <a:cs typeface="Calibri"/>
                <a:sym typeface="Calibri"/>
              </a:rPr>
              <a:t>Gathering of Shellfish Commissions, February 13, 2021</a:t>
            </a:r>
            <a:endParaRPr sz="1800">
              <a:solidFill>
                <a:srgbClr val="000000"/>
              </a:solidFill>
              <a:latin typeface="Calibri"/>
              <a:ea typeface="Calibri"/>
              <a:cs typeface="Calibri"/>
              <a:sym typeface="Calibri"/>
            </a:endParaRPr>
          </a:p>
        </p:txBody>
      </p:sp>
      <p:pic>
        <p:nvPicPr>
          <p:cNvPr id="131" name="Google Shape;131;p25"/>
          <p:cNvPicPr preferRelativeResize="0"/>
          <p:nvPr/>
        </p:nvPicPr>
        <p:blipFill>
          <a:blip r:embed="rId3">
            <a:alphaModFix/>
          </a:blip>
          <a:stretch>
            <a:fillRect/>
          </a:stretch>
        </p:blipFill>
        <p:spPr>
          <a:xfrm>
            <a:off x="152400" y="152400"/>
            <a:ext cx="6900" cy="256680"/>
          </a:xfrm>
          <a:prstGeom prst="rect">
            <a:avLst/>
          </a:prstGeom>
          <a:noFill/>
          <a:ln>
            <a:noFill/>
          </a:ln>
        </p:spPr>
      </p:pic>
      <p:cxnSp>
        <p:nvCxnSpPr>
          <p:cNvPr id="132" name="Google Shape;132;p25"/>
          <p:cNvCxnSpPr/>
          <p:nvPr/>
        </p:nvCxnSpPr>
        <p:spPr>
          <a:xfrm>
            <a:off x="2267712" y="1"/>
            <a:ext cx="7200" cy="5223900"/>
          </a:xfrm>
          <a:prstGeom prst="straightConnector1">
            <a:avLst/>
          </a:prstGeom>
          <a:noFill/>
          <a:ln cap="flat" cmpd="sng" w="76200">
            <a:solidFill>
              <a:srgbClr val="FF9900"/>
            </a:solidFill>
            <a:prstDash val="solid"/>
            <a:round/>
            <a:headEnd len="med" w="med" type="none"/>
            <a:tailEnd len="med" w="med" type="none"/>
          </a:ln>
        </p:spPr>
      </p:cxnSp>
      <p:pic>
        <p:nvPicPr>
          <p:cNvPr id="133" name="Google Shape;133;p25"/>
          <p:cNvPicPr preferRelativeResize="0"/>
          <p:nvPr/>
        </p:nvPicPr>
        <p:blipFill rotWithShape="1">
          <a:blip r:embed="rId4">
            <a:alphaModFix/>
          </a:blip>
          <a:srcRect b="33043" l="0" r="2123" t="0"/>
          <a:stretch/>
        </p:blipFill>
        <p:spPr>
          <a:xfrm rot="-5400000">
            <a:off x="-1687411" y="1268516"/>
            <a:ext cx="5190646" cy="26334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4"/>
          <p:cNvPicPr preferRelativeResize="0"/>
          <p:nvPr/>
        </p:nvPicPr>
        <p:blipFill>
          <a:blip r:embed="rId3">
            <a:alphaModFix/>
          </a:blip>
          <a:stretch>
            <a:fillRect/>
          </a:stretch>
        </p:blipFill>
        <p:spPr>
          <a:xfrm>
            <a:off x="-5" y="0"/>
            <a:ext cx="7567211"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5"/>
          <p:cNvPicPr preferRelativeResize="0"/>
          <p:nvPr/>
        </p:nvPicPr>
        <p:blipFill>
          <a:blip r:embed="rId3">
            <a:alphaModFix/>
          </a:blip>
          <a:stretch>
            <a:fillRect/>
          </a:stretch>
        </p:blipFill>
        <p:spPr>
          <a:xfrm>
            <a:off x="4" y="-43575"/>
            <a:ext cx="6652744"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6"/>
          <p:cNvPicPr preferRelativeResize="0"/>
          <p:nvPr/>
        </p:nvPicPr>
        <p:blipFill>
          <a:blip r:embed="rId3">
            <a:alphaModFix/>
          </a:blip>
          <a:stretch>
            <a:fillRect/>
          </a:stretch>
        </p:blipFill>
        <p:spPr>
          <a:xfrm>
            <a:off x="0" y="0"/>
            <a:ext cx="662338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7"/>
          <p:cNvPicPr preferRelativeResize="0"/>
          <p:nvPr/>
        </p:nvPicPr>
        <p:blipFill>
          <a:blip r:embed="rId3">
            <a:alphaModFix/>
          </a:blip>
          <a:stretch>
            <a:fillRect/>
          </a:stretch>
        </p:blipFill>
        <p:spPr>
          <a:xfrm>
            <a:off x="0" y="0"/>
            <a:ext cx="6595945"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8"/>
          <p:cNvPicPr preferRelativeResize="0"/>
          <p:nvPr/>
        </p:nvPicPr>
        <p:blipFill>
          <a:blip r:embed="rId3">
            <a:alphaModFix/>
          </a:blip>
          <a:stretch>
            <a:fillRect/>
          </a:stretch>
        </p:blipFill>
        <p:spPr>
          <a:xfrm>
            <a:off x="-7" y="0"/>
            <a:ext cx="7618465"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9"/>
          <p:cNvPicPr preferRelativeResize="0"/>
          <p:nvPr/>
        </p:nvPicPr>
        <p:blipFill>
          <a:blip r:embed="rId3">
            <a:alphaModFix/>
          </a:blip>
          <a:stretch>
            <a:fillRect/>
          </a:stretch>
        </p:blipFill>
        <p:spPr>
          <a:xfrm>
            <a:off x="265430" y="716751"/>
            <a:ext cx="6786495" cy="4203774"/>
          </a:xfrm>
          <a:prstGeom prst="rect">
            <a:avLst/>
          </a:prstGeom>
          <a:noFill/>
          <a:ln>
            <a:noFill/>
          </a:ln>
        </p:spPr>
      </p:pic>
      <p:sp>
        <p:nvSpPr>
          <p:cNvPr id="234" name="Google Shape;234;p39"/>
          <p:cNvSpPr txBox="1"/>
          <p:nvPr/>
        </p:nvSpPr>
        <p:spPr>
          <a:xfrm>
            <a:off x="209675" y="129025"/>
            <a:ext cx="4225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Mississippi</a:t>
            </a:r>
            <a:endParaRPr b="1"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0"/>
          <p:cNvPicPr preferRelativeResize="0"/>
          <p:nvPr/>
        </p:nvPicPr>
        <p:blipFill rotWithShape="1">
          <a:blip r:embed="rId3">
            <a:alphaModFix/>
          </a:blip>
          <a:srcRect b="3260" l="0" r="0" t="0"/>
          <a:stretch/>
        </p:blipFill>
        <p:spPr>
          <a:xfrm>
            <a:off x="-145150" y="469375"/>
            <a:ext cx="6647525" cy="4787000"/>
          </a:xfrm>
          <a:prstGeom prst="rect">
            <a:avLst/>
          </a:prstGeom>
          <a:noFill/>
          <a:ln>
            <a:noFill/>
          </a:ln>
        </p:spPr>
      </p:pic>
      <p:sp>
        <p:nvSpPr>
          <p:cNvPr id="240" name="Google Shape;240;p40"/>
          <p:cNvSpPr txBox="1"/>
          <p:nvPr/>
        </p:nvSpPr>
        <p:spPr>
          <a:xfrm>
            <a:off x="209675" y="129025"/>
            <a:ext cx="4225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Mississippi</a:t>
            </a:r>
            <a:endParaRPr b="1" sz="2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1"/>
          <p:cNvPicPr preferRelativeResize="0"/>
          <p:nvPr/>
        </p:nvPicPr>
        <p:blipFill rotWithShape="1">
          <a:blip r:embed="rId3">
            <a:alphaModFix/>
          </a:blip>
          <a:srcRect b="0" l="0" r="0" t="12403"/>
          <a:stretch/>
        </p:blipFill>
        <p:spPr>
          <a:xfrm>
            <a:off x="270600" y="686200"/>
            <a:ext cx="4225200" cy="4228699"/>
          </a:xfrm>
          <a:prstGeom prst="rect">
            <a:avLst/>
          </a:prstGeom>
          <a:noFill/>
          <a:ln>
            <a:noFill/>
          </a:ln>
        </p:spPr>
      </p:pic>
      <p:sp>
        <p:nvSpPr>
          <p:cNvPr id="246" name="Google Shape;246;p41"/>
          <p:cNvSpPr txBox="1"/>
          <p:nvPr/>
        </p:nvSpPr>
        <p:spPr>
          <a:xfrm>
            <a:off x="209675" y="129025"/>
            <a:ext cx="4225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North Carolina</a:t>
            </a:r>
            <a:endParaRPr b="1" sz="2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2"/>
          <p:cNvPicPr preferRelativeResize="0"/>
          <p:nvPr/>
        </p:nvPicPr>
        <p:blipFill rotWithShape="1">
          <a:blip r:embed="rId3">
            <a:alphaModFix/>
          </a:blip>
          <a:srcRect b="0" l="0" r="1215" t="5294"/>
          <a:stretch/>
        </p:blipFill>
        <p:spPr>
          <a:xfrm>
            <a:off x="322525" y="652225"/>
            <a:ext cx="5906027" cy="4333674"/>
          </a:xfrm>
          <a:prstGeom prst="rect">
            <a:avLst/>
          </a:prstGeom>
          <a:noFill/>
          <a:ln>
            <a:noFill/>
          </a:ln>
        </p:spPr>
      </p:pic>
      <p:sp>
        <p:nvSpPr>
          <p:cNvPr id="252" name="Google Shape;252;p42"/>
          <p:cNvSpPr txBox="1"/>
          <p:nvPr/>
        </p:nvSpPr>
        <p:spPr>
          <a:xfrm>
            <a:off x="209675" y="129025"/>
            <a:ext cx="4225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Florida</a:t>
            </a:r>
            <a:endParaRPr b="1" sz="2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ph type="title"/>
          </p:nvPr>
        </p:nvSpPr>
        <p:spPr>
          <a:xfrm>
            <a:off x="941367" y="152400"/>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1800"/>
              <a:buFont typeface="Arial"/>
              <a:buNone/>
            </a:pPr>
            <a:r>
              <a:rPr b="1" lang="en" sz="2600">
                <a:latin typeface="Arial"/>
                <a:ea typeface="Arial"/>
                <a:cs typeface="Arial"/>
                <a:sym typeface="Arial"/>
              </a:rPr>
              <a:t>Next Steps </a:t>
            </a:r>
            <a:endParaRPr b="1" sz="2600"/>
          </a:p>
        </p:txBody>
      </p:sp>
      <p:sp>
        <p:nvSpPr>
          <p:cNvPr id="259" name="Google Shape;259;p43"/>
          <p:cNvSpPr txBox="1"/>
          <p:nvPr>
            <p:ph idx="1" type="body"/>
          </p:nvPr>
        </p:nvSpPr>
        <p:spPr>
          <a:xfrm>
            <a:off x="788975" y="1117475"/>
            <a:ext cx="7644600" cy="32709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SzPts val="1800"/>
              <a:buFont typeface="Calibri"/>
              <a:buChar char="•"/>
            </a:pPr>
            <a:r>
              <a:rPr lang="en" sz="1800"/>
              <a:t>Exclusionary Analysis (February)</a:t>
            </a:r>
            <a:endParaRPr sz="1800"/>
          </a:p>
          <a:p>
            <a:pPr indent="-342900" lvl="0" marL="457200" rtl="0" algn="l">
              <a:lnSpc>
                <a:spcPct val="115000"/>
              </a:lnSpc>
              <a:spcBef>
                <a:spcPts val="0"/>
              </a:spcBef>
              <a:spcAft>
                <a:spcPts val="0"/>
              </a:spcAft>
              <a:buSzPts val="1800"/>
              <a:buFont typeface="Calibri"/>
              <a:buChar char="•"/>
            </a:pPr>
            <a:r>
              <a:rPr lang="en" sz="1800"/>
              <a:t>Site suitability analysis (March)</a:t>
            </a:r>
            <a:endParaRPr sz="1800"/>
          </a:p>
          <a:p>
            <a:pPr indent="-342900" lvl="0" marL="457200" rtl="0" algn="l">
              <a:lnSpc>
                <a:spcPct val="115000"/>
              </a:lnSpc>
              <a:spcBef>
                <a:spcPts val="0"/>
              </a:spcBef>
              <a:spcAft>
                <a:spcPts val="0"/>
              </a:spcAft>
              <a:buSzPts val="1800"/>
              <a:buFont typeface="Calibri"/>
              <a:buChar char="•"/>
            </a:pPr>
            <a:r>
              <a:rPr lang="en" sz="1800"/>
              <a:t>Identification of priority sites (Spring)</a:t>
            </a:r>
            <a:endParaRPr sz="1800"/>
          </a:p>
          <a:p>
            <a:pPr indent="-342900" lvl="0" marL="457200" rtl="0" algn="l">
              <a:lnSpc>
                <a:spcPct val="115000"/>
              </a:lnSpc>
              <a:spcBef>
                <a:spcPts val="0"/>
              </a:spcBef>
              <a:spcAft>
                <a:spcPts val="0"/>
              </a:spcAft>
              <a:buSzPts val="1800"/>
              <a:buFont typeface="Calibri"/>
              <a:buChar char="•"/>
            </a:pPr>
            <a:r>
              <a:rPr lang="en" sz="1800"/>
              <a:t>Best practices (in progress)</a:t>
            </a:r>
            <a:endParaRPr sz="1800"/>
          </a:p>
          <a:p>
            <a:pPr indent="-342900" lvl="0" marL="457200" rtl="0" algn="l">
              <a:lnSpc>
                <a:spcPct val="115000"/>
              </a:lnSpc>
              <a:spcBef>
                <a:spcPts val="0"/>
              </a:spcBef>
              <a:spcAft>
                <a:spcPts val="0"/>
              </a:spcAft>
              <a:buSzPts val="1800"/>
              <a:buFont typeface="Calibri"/>
              <a:buChar char="•"/>
            </a:pPr>
            <a:r>
              <a:rPr lang="en" sz="1800"/>
              <a:t>Regulatory guidance (in progress)</a:t>
            </a:r>
            <a:endParaRPr sz="1800"/>
          </a:p>
          <a:p>
            <a:pPr indent="-342900" lvl="0" marL="457200" rtl="0" algn="l">
              <a:lnSpc>
                <a:spcPct val="115000"/>
              </a:lnSpc>
              <a:spcBef>
                <a:spcPts val="0"/>
              </a:spcBef>
              <a:spcAft>
                <a:spcPts val="0"/>
              </a:spcAft>
              <a:buSzPts val="1800"/>
              <a:buFont typeface="Calibri"/>
              <a:buChar char="•"/>
            </a:pPr>
            <a:r>
              <a:rPr lang="en" sz="1800"/>
              <a:t>Final plan and map viewer (September 2021)</a:t>
            </a:r>
            <a:endParaRPr sz="1800"/>
          </a:p>
          <a:p>
            <a:pPr indent="0" lvl="0" marL="0" rtl="0" algn="l">
              <a:lnSpc>
                <a:spcPct val="115000"/>
              </a:lnSpc>
              <a:spcBef>
                <a:spcPts val="0"/>
              </a:spcBef>
              <a:spcAft>
                <a:spcPts val="0"/>
              </a:spcAft>
              <a:buClr>
                <a:schemeClr val="dk1"/>
              </a:buClr>
              <a:buSzPts val="1100"/>
              <a:buFont typeface="Arial"/>
              <a:buNone/>
            </a:pPr>
            <a:r>
              <a:t/>
            </a:r>
            <a:endParaRPr sz="1800"/>
          </a:p>
          <a:p>
            <a:pPr indent="0" lvl="0" marL="0" rtl="0" algn="l">
              <a:lnSpc>
                <a:spcPct val="115000"/>
              </a:lnSpc>
              <a:spcBef>
                <a:spcPts val="1600"/>
              </a:spcBef>
              <a:spcAft>
                <a:spcPts val="0"/>
              </a:spcAft>
              <a:buClr>
                <a:schemeClr val="dk1"/>
              </a:buClr>
              <a:buSzPts val="1800"/>
              <a:buNone/>
            </a:pPr>
            <a:r>
              <a:t/>
            </a:r>
            <a:endParaRPr sz="1800"/>
          </a:p>
        </p:txBody>
      </p:sp>
      <p:cxnSp>
        <p:nvCxnSpPr>
          <p:cNvPr id="260" name="Google Shape;260;p43"/>
          <p:cNvCxnSpPr/>
          <p:nvPr/>
        </p:nvCxnSpPr>
        <p:spPr>
          <a:xfrm>
            <a:off x="475149" y="320001"/>
            <a:ext cx="29700" cy="4527000"/>
          </a:xfrm>
          <a:prstGeom prst="straightConnector1">
            <a:avLst/>
          </a:prstGeom>
          <a:noFill/>
          <a:ln cap="flat" cmpd="sng" w="228600">
            <a:solidFill>
              <a:srgbClr val="FF9900"/>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ph type="ctrTitle"/>
          </p:nvPr>
        </p:nvSpPr>
        <p:spPr>
          <a:xfrm>
            <a:off x="2469875" y="254050"/>
            <a:ext cx="5923800" cy="6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Acknowledgements</a:t>
            </a:r>
            <a:endParaRPr b="1" sz="2100"/>
          </a:p>
        </p:txBody>
      </p:sp>
      <p:sp>
        <p:nvSpPr>
          <p:cNvPr id="139" name="Google Shape;139;p26"/>
          <p:cNvSpPr txBox="1"/>
          <p:nvPr>
            <p:ph idx="1" type="subTitle"/>
          </p:nvPr>
        </p:nvSpPr>
        <p:spPr>
          <a:xfrm>
            <a:off x="2469875" y="1092450"/>
            <a:ext cx="5182800" cy="366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400">
                <a:solidFill>
                  <a:srgbClr val="000000"/>
                </a:solidFill>
                <a:latin typeface="Calibri"/>
                <a:ea typeface="Calibri"/>
                <a:cs typeface="Calibri"/>
                <a:sym typeface="Calibri"/>
              </a:rPr>
              <a:t>Project S</a:t>
            </a:r>
            <a:r>
              <a:rPr i="1" lang="en" sz="1400">
                <a:solidFill>
                  <a:srgbClr val="000000"/>
                </a:solidFill>
                <a:latin typeface="Calibri"/>
                <a:ea typeface="Calibri"/>
                <a:cs typeface="Calibri"/>
                <a:sym typeface="Calibri"/>
              </a:rPr>
              <a:t>teering Committee includes representatives from:</a:t>
            </a:r>
            <a:endParaRPr i="1"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Audubon</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Billion Oyster Project</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chemeClr val="dk1"/>
                </a:solidFill>
                <a:latin typeface="Calibri"/>
                <a:ea typeface="Calibri"/>
                <a:cs typeface="Calibri"/>
                <a:sym typeface="Calibri"/>
              </a:rPr>
              <a:t>CT Conservation Districts</a:t>
            </a:r>
            <a:endParaRPr sz="1400">
              <a:solidFill>
                <a:schemeClr val="dk1"/>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CT Sea Grant</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CT shellfish industry members</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CT DA/BA</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CT DEEP</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CT River Conservancy</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CT shellfish commissions</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EPA LISS</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rgbClr val="000000"/>
                </a:solidFill>
                <a:latin typeface="Calibri"/>
                <a:ea typeface="Calibri"/>
                <a:cs typeface="Calibri"/>
                <a:sym typeface="Calibri"/>
              </a:rPr>
              <a:t>Harbor Watch</a:t>
            </a:r>
            <a:endParaRPr sz="1400">
              <a:solidFill>
                <a:srgbClr val="000000"/>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chemeClr val="dk1"/>
                </a:solidFill>
                <a:latin typeface="Calibri"/>
                <a:ea typeface="Calibri"/>
                <a:cs typeface="Calibri"/>
                <a:sym typeface="Calibri"/>
              </a:rPr>
              <a:t>NOAA Office of Fisheries</a:t>
            </a:r>
            <a:endParaRPr sz="1400">
              <a:solidFill>
                <a:schemeClr val="dk1"/>
              </a:solidFill>
              <a:latin typeface="Calibri"/>
              <a:ea typeface="Calibri"/>
              <a:cs typeface="Calibri"/>
              <a:sym typeface="Calibri"/>
            </a:endParaRPr>
          </a:p>
          <a:p>
            <a:pPr indent="0" lvl="0" marL="171450" rtl="0" algn="l">
              <a:lnSpc>
                <a:spcPct val="115000"/>
              </a:lnSpc>
              <a:spcBef>
                <a:spcPts val="0"/>
              </a:spcBef>
              <a:spcAft>
                <a:spcPts val="0"/>
              </a:spcAft>
              <a:buNone/>
            </a:pPr>
            <a:r>
              <a:t/>
            </a:r>
            <a:endParaRPr sz="500">
              <a:solidFill>
                <a:schemeClr val="dk1"/>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chemeClr val="dk1"/>
                </a:solidFill>
                <a:latin typeface="Calibri"/>
                <a:ea typeface="Calibri"/>
                <a:cs typeface="Calibri"/>
                <a:sym typeface="Calibri"/>
              </a:rPr>
              <a:t>Michael Zuber, Cary Chadwick, Will Carta (GIS work)</a:t>
            </a:r>
            <a:endParaRPr sz="1400">
              <a:solidFill>
                <a:schemeClr val="dk1"/>
              </a:solidFill>
              <a:latin typeface="Calibri"/>
              <a:ea typeface="Calibri"/>
              <a:cs typeface="Calibri"/>
              <a:sym typeface="Calibri"/>
            </a:endParaRPr>
          </a:p>
          <a:p>
            <a:pPr indent="0" lvl="0" marL="171450" rtl="0" algn="l">
              <a:lnSpc>
                <a:spcPct val="115000"/>
              </a:lnSpc>
              <a:spcBef>
                <a:spcPts val="0"/>
              </a:spcBef>
              <a:spcAft>
                <a:spcPts val="0"/>
              </a:spcAft>
              <a:buNone/>
            </a:pPr>
            <a:r>
              <a:rPr lang="en" sz="1400">
                <a:solidFill>
                  <a:schemeClr val="dk1"/>
                </a:solidFill>
                <a:latin typeface="Calibri"/>
                <a:ea typeface="Calibri"/>
                <a:cs typeface="Calibri"/>
                <a:sym typeface="Calibri"/>
              </a:rPr>
              <a:t>Matt Hare, Katie McFarland (advice on genetics)</a:t>
            </a:r>
            <a:endParaRPr sz="1400">
              <a:solidFill>
                <a:schemeClr val="dk1"/>
              </a:solidFill>
              <a:latin typeface="Calibri"/>
              <a:ea typeface="Calibri"/>
              <a:cs typeface="Calibri"/>
              <a:sym typeface="Calibri"/>
            </a:endParaRPr>
          </a:p>
          <a:p>
            <a:pPr indent="0" lvl="0" marL="171450" rtl="0" algn="l">
              <a:lnSpc>
                <a:spcPct val="115000"/>
              </a:lnSpc>
              <a:spcBef>
                <a:spcPts val="0"/>
              </a:spcBef>
              <a:spcAft>
                <a:spcPts val="0"/>
              </a:spcAft>
              <a:buNone/>
            </a:pPr>
            <a:r>
              <a:t/>
            </a:r>
            <a:endParaRPr sz="1400">
              <a:solidFill>
                <a:srgbClr val="000000"/>
              </a:solidFill>
              <a:latin typeface="Calibri"/>
              <a:ea typeface="Calibri"/>
              <a:cs typeface="Calibri"/>
              <a:sym typeface="Calibri"/>
            </a:endParaRPr>
          </a:p>
        </p:txBody>
      </p:sp>
      <p:pic>
        <p:nvPicPr>
          <p:cNvPr id="140" name="Google Shape;140;p26"/>
          <p:cNvPicPr preferRelativeResize="0"/>
          <p:nvPr/>
        </p:nvPicPr>
        <p:blipFill>
          <a:blip r:embed="rId3">
            <a:alphaModFix/>
          </a:blip>
          <a:stretch>
            <a:fillRect/>
          </a:stretch>
        </p:blipFill>
        <p:spPr>
          <a:xfrm>
            <a:off x="152400" y="76200"/>
            <a:ext cx="6900" cy="256680"/>
          </a:xfrm>
          <a:prstGeom prst="rect">
            <a:avLst/>
          </a:prstGeom>
          <a:noFill/>
          <a:ln>
            <a:noFill/>
          </a:ln>
        </p:spPr>
      </p:pic>
      <p:pic>
        <p:nvPicPr>
          <p:cNvPr id="141" name="Google Shape;141;p26"/>
          <p:cNvPicPr preferRelativeResize="0"/>
          <p:nvPr/>
        </p:nvPicPr>
        <p:blipFill rotWithShape="1">
          <a:blip r:embed="rId4">
            <a:alphaModFix/>
          </a:blip>
          <a:srcRect b="0" l="4716" r="62117" t="0"/>
          <a:stretch/>
        </p:blipFill>
        <p:spPr>
          <a:xfrm>
            <a:off x="0" y="0"/>
            <a:ext cx="2274475" cy="5143500"/>
          </a:xfrm>
          <a:prstGeom prst="rect">
            <a:avLst/>
          </a:prstGeom>
          <a:noFill/>
          <a:ln>
            <a:noFill/>
          </a:ln>
        </p:spPr>
      </p:pic>
      <p:cxnSp>
        <p:nvCxnSpPr>
          <p:cNvPr id="142" name="Google Shape;142;p26"/>
          <p:cNvCxnSpPr/>
          <p:nvPr/>
        </p:nvCxnSpPr>
        <p:spPr>
          <a:xfrm>
            <a:off x="2265311" y="1"/>
            <a:ext cx="27300" cy="5157300"/>
          </a:xfrm>
          <a:prstGeom prst="straightConnector1">
            <a:avLst/>
          </a:prstGeom>
          <a:noFill/>
          <a:ln cap="flat" cmpd="sng" w="76200">
            <a:solidFill>
              <a:srgbClr val="FF9900"/>
            </a:solidFill>
            <a:prstDash val="solid"/>
            <a:round/>
            <a:headEnd len="med" w="med" type="none"/>
            <a:tailEnd len="med" w="med" type="none"/>
          </a:ln>
        </p:spPr>
      </p:cxnSp>
      <p:sp>
        <p:nvSpPr>
          <p:cNvPr id="143" name="Google Shape;143;p26"/>
          <p:cNvSpPr txBox="1"/>
          <p:nvPr>
            <p:ph idx="1" type="subTitle"/>
          </p:nvPr>
        </p:nvSpPr>
        <p:spPr>
          <a:xfrm>
            <a:off x="5255100" y="1092450"/>
            <a:ext cx="3693300" cy="4458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rgbClr val="000000"/>
                </a:solidFill>
                <a:latin typeface="Calibri"/>
                <a:ea typeface="Calibri"/>
                <a:cs typeface="Calibri"/>
                <a:sym typeface="Calibri"/>
              </a:rPr>
              <a:t>NOAA Office of Habitat</a:t>
            </a:r>
            <a:endParaRPr sz="15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NOAA NEFSC Milford Lab &amp; Regional Coord.</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Sacred Heart University</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rgbClr val="000000"/>
                </a:solidFill>
                <a:latin typeface="Calibri"/>
                <a:ea typeface="Calibri"/>
                <a:cs typeface="Calibri"/>
                <a:sym typeface="Calibri"/>
              </a:rPr>
              <a:t>Save The Sound</a:t>
            </a:r>
            <a:endParaRPr sz="15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rgbClr val="000000"/>
                </a:solidFill>
                <a:latin typeface="Calibri"/>
                <a:ea typeface="Calibri"/>
                <a:cs typeface="Calibri"/>
                <a:sym typeface="Calibri"/>
              </a:rPr>
              <a:t>The Nature Conservancy</a:t>
            </a:r>
            <a:endParaRPr sz="15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The Pew Charitable Trusts</a:t>
            </a:r>
            <a:endParaRPr sz="15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The Sound School</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chemeClr val="dk1"/>
                </a:solidFill>
                <a:latin typeface="Calibri"/>
                <a:ea typeface="Calibri"/>
                <a:cs typeface="Calibri"/>
                <a:sym typeface="Calibri"/>
              </a:rPr>
              <a:t>UConn Extension</a:t>
            </a:r>
            <a:endParaRPr sz="15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rgbClr val="000000"/>
                </a:solidFill>
                <a:latin typeface="Calibri"/>
                <a:ea typeface="Calibri"/>
                <a:cs typeface="Calibri"/>
                <a:sym typeface="Calibri"/>
              </a:rPr>
              <a:t>University of Connecticut </a:t>
            </a:r>
            <a:endParaRPr sz="15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rgbClr val="000000"/>
                </a:solidFill>
                <a:latin typeface="Calibri"/>
                <a:ea typeface="Calibri"/>
                <a:cs typeface="Calibri"/>
                <a:sym typeface="Calibri"/>
              </a:rPr>
              <a:t>US Army Corps of Engineers</a:t>
            </a:r>
            <a:endParaRPr sz="15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en" sz="1500">
                <a:solidFill>
                  <a:srgbClr val="000000"/>
                </a:solidFill>
                <a:latin typeface="Calibri"/>
                <a:ea typeface="Calibri"/>
                <a:cs typeface="Calibri"/>
                <a:sym typeface="Calibri"/>
              </a:rPr>
              <a:t>USDA NRCS</a:t>
            </a:r>
            <a:endParaRPr i="1" sz="1500">
              <a:solidFill>
                <a:srgbClr val="000000"/>
              </a:solidFill>
              <a:latin typeface="Calibri"/>
              <a:ea typeface="Calibri"/>
              <a:cs typeface="Calibri"/>
              <a:sym typeface="Calibri"/>
            </a:endParaRPr>
          </a:p>
          <a:p>
            <a:pPr indent="0" lvl="0" marL="0" rtl="0" algn="ctr">
              <a:lnSpc>
                <a:spcPct val="115000"/>
              </a:lnSpc>
              <a:spcBef>
                <a:spcPts val="0"/>
              </a:spcBef>
              <a:spcAft>
                <a:spcPts val="0"/>
              </a:spcAft>
              <a:buNone/>
            </a:pPr>
            <a:r>
              <a:t/>
            </a:r>
            <a:endParaRPr sz="1700">
              <a:solidFill>
                <a:srgbClr val="000000"/>
              </a:solidFill>
              <a:latin typeface="Calibri"/>
              <a:ea typeface="Calibri"/>
              <a:cs typeface="Calibri"/>
              <a:sym typeface="Calibri"/>
            </a:endParaRPr>
          </a:p>
        </p:txBody>
      </p:sp>
      <p:sp>
        <p:nvSpPr>
          <p:cNvPr id="144" name="Google Shape;144;p26"/>
          <p:cNvSpPr txBox="1"/>
          <p:nvPr/>
        </p:nvSpPr>
        <p:spPr>
          <a:xfrm>
            <a:off x="2469875" y="750800"/>
            <a:ext cx="6375600" cy="44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alibri"/>
                <a:ea typeface="Calibri"/>
                <a:cs typeface="Calibri"/>
                <a:sym typeface="Calibri"/>
              </a:rPr>
              <a:t>Funding: USDA NRCS Conservation Innovation Grant and Pew Charitable Trusts </a:t>
            </a:r>
            <a:endParaRPr sz="1300">
              <a:latin typeface="Calibri"/>
              <a:ea typeface="Calibri"/>
              <a:cs typeface="Calibri"/>
              <a:sym typeface="Calibri"/>
            </a:endParaRPr>
          </a:p>
        </p:txBody>
      </p:sp>
      <p:cxnSp>
        <p:nvCxnSpPr>
          <p:cNvPr id="145" name="Google Shape;145;p26"/>
          <p:cNvCxnSpPr/>
          <p:nvPr/>
        </p:nvCxnSpPr>
        <p:spPr>
          <a:xfrm>
            <a:off x="2686275" y="4449225"/>
            <a:ext cx="5883000" cy="3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7"/>
          <p:cNvPicPr preferRelativeResize="0"/>
          <p:nvPr/>
        </p:nvPicPr>
        <p:blipFill rotWithShape="1">
          <a:blip r:embed="rId3">
            <a:alphaModFix/>
          </a:blip>
          <a:srcRect b="15987" l="0" r="0" t="0"/>
          <a:stretch/>
        </p:blipFill>
        <p:spPr>
          <a:xfrm>
            <a:off x="-35925" y="0"/>
            <a:ext cx="9179927" cy="5143500"/>
          </a:xfrm>
          <a:prstGeom prst="rect">
            <a:avLst/>
          </a:prstGeom>
          <a:noFill/>
          <a:ln>
            <a:noFill/>
          </a:ln>
        </p:spPr>
      </p:pic>
      <p:sp>
        <p:nvSpPr>
          <p:cNvPr id="151" name="Google Shape;151;p27"/>
          <p:cNvSpPr txBox="1"/>
          <p:nvPr/>
        </p:nvSpPr>
        <p:spPr>
          <a:xfrm>
            <a:off x="7661375" y="131350"/>
            <a:ext cx="1317000" cy="190500"/>
          </a:xfrm>
          <a:prstGeom prst="rect">
            <a:avLst/>
          </a:prstGeom>
          <a:solidFill>
            <a:srgbClr val="FFFFFF">
              <a:alpha val="329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Photo: NOAA Fisheries</a:t>
            </a:r>
            <a:endParaRPr sz="800"/>
          </a:p>
        </p:txBody>
      </p:sp>
      <p:sp>
        <p:nvSpPr>
          <p:cNvPr id="152" name="Google Shape;152;p27"/>
          <p:cNvSpPr txBox="1"/>
          <p:nvPr/>
        </p:nvSpPr>
        <p:spPr>
          <a:xfrm>
            <a:off x="4227550" y="4073675"/>
            <a:ext cx="3481800" cy="5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3000">
                <a:solidFill>
                  <a:srgbClr val="EFEFEF"/>
                </a:solidFill>
                <a:latin typeface="Calibri"/>
                <a:ea typeface="Calibri"/>
                <a:cs typeface="Calibri"/>
                <a:sym typeface="Calibri"/>
              </a:rPr>
              <a:t>ecological</a:t>
            </a:r>
            <a:r>
              <a:rPr i="1" lang="en" sz="3000">
                <a:solidFill>
                  <a:srgbClr val="EFEFEF"/>
                </a:solidFill>
                <a:latin typeface="Calibri"/>
                <a:ea typeface="Calibri"/>
                <a:cs typeface="Calibri"/>
                <a:sym typeface="Calibri"/>
              </a:rPr>
              <a:t> </a:t>
            </a:r>
            <a:r>
              <a:rPr lang="en" sz="3000">
                <a:solidFill>
                  <a:srgbClr val="EFEFEF"/>
                </a:solidFill>
                <a:latin typeface="Calibri"/>
                <a:ea typeface="Calibri"/>
                <a:cs typeface="Calibri"/>
                <a:sym typeface="Calibri"/>
              </a:rPr>
              <a:t>benefits</a:t>
            </a:r>
            <a:endParaRPr sz="2900">
              <a:solidFill>
                <a:srgbClr val="EFEFEF"/>
              </a:solidFill>
            </a:endParaRPr>
          </a:p>
        </p:txBody>
      </p:sp>
      <p:cxnSp>
        <p:nvCxnSpPr>
          <p:cNvPr id="153" name="Google Shape;153;p27"/>
          <p:cNvCxnSpPr/>
          <p:nvPr/>
        </p:nvCxnSpPr>
        <p:spPr>
          <a:xfrm>
            <a:off x="4247700" y="4691950"/>
            <a:ext cx="4896300" cy="12900"/>
          </a:xfrm>
          <a:prstGeom prst="straightConnector1">
            <a:avLst/>
          </a:prstGeom>
          <a:noFill/>
          <a:ln cap="flat" cmpd="sng" w="38100">
            <a:solidFill>
              <a:srgbClr val="F3F3F3"/>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8"/>
          <p:cNvPicPr preferRelativeResize="0"/>
          <p:nvPr/>
        </p:nvPicPr>
        <p:blipFill rotWithShape="1">
          <a:blip r:embed="rId3">
            <a:alphaModFix/>
          </a:blip>
          <a:srcRect b="80" l="3564" r="39668" t="-80"/>
          <a:stretch/>
        </p:blipFill>
        <p:spPr>
          <a:xfrm>
            <a:off x="5067825" y="0"/>
            <a:ext cx="4232750" cy="5143500"/>
          </a:xfrm>
          <a:prstGeom prst="rect">
            <a:avLst/>
          </a:prstGeom>
          <a:noFill/>
          <a:ln>
            <a:noFill/>
          </a:ln>
        </p:spPr>
      </p:pic>
      <p:pic>
        <p:nvPicPr>
          <p:cNvPr id="159" name="Google Shape;159;p28"/>
          <p:cNvPicPr preferRelativeResize="0"/>
          <p:nvPr/>
        </p:nvPicPr>
        <p:blipFill rotWithShape="1">
          <a:blip r:embed="rId4">
            <a:alphaModFix/>
          </a:blip>
          <a:srcRect b="13410" l="12496" r="12496" t="-14014"/>
          <a:stretch/>
        </p:blipFill>
        <p:spPr>
          <a:xfrm>
            <a:off x="0" y="0"/>
            <a:ext cx="5144026" cy="5143499"/>
          </a:xfrm>
          <a:prstGeom prst="rect">
            <a:avLst/>
          </a:prstGeom>
          <a:noFill/>
          <a:ln>
            <a:noFill/>
          </a:ln>
        </p:spPr>
      </p:pic>
      <p:sp>
        <p:nvSpPr>
          <p:cNvPr id="160" name="Google Shape;160;p28"/>
          <p:cNvSpPr txBox="1"/>
          <p:nvPr/>
        </p:nvSpPr>
        <p:spPr>
          <a:xfrm>
            <a:off x="3384050" y="116875"/>
            <a:ext cx="1122000" cy="190500"/>
          </a:xfrm>
          <a:prstGeom prst="rect">
            <a:avLst/>
          </a:prstGeom>
          <a:solidFill>
            <a:srgbClr val="FFFFFF">
              <a:alpha val="329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Photo: T. Getchis</a:t>
            </a:r>
            <a:endParaRPr sz="800"/>
          </a:p>
        </p:txBody>
      </p:sp>
      <p:sp>
        <p:nvSpPr>
          <p:cNvPr id="161" name="Google Shape;161;p28"/>
          <p:cNvSpPr txBox="1"/>
          <p:nvPr/>
        </p:nvSpPr>
        <p:spPr>
          <a:xfrm>
            <a:off x="8074075" y="116875"/>
            <a:ext cx="1122000" cy="190500"/>
          </a:xfrm>
          <a:prstGeom prst="rect">
            <a:avLst/>
          </a:prstGeom>
          <a:solidFill>
            <a:srgbClr val="FFFFFF">
              <a:alpha val="329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Photo: Steve Straka</a:t>
            </a:r>
            <a:endParaRPr sz="800"/>
          </a:p>
        </p:txBody>
      </p:sp>
      <p:sp>
        <p:nvSpPr>
          <p:cNvPr id="162" name="Google Shape;162;p28"/>
          <p:cNvSpPr txBox="1"/>
          <p:nvPr/>
        </p:nvSpPr>
        <p:spPr>
          <a:xfrm>
            <a:off x="389800" y="4099575"/>
            <a:ext cx="3481800" cy="5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2700">
                <a:solidFill>
                  <a:srgbClr val="FFFFFF"/>
                </a:solidFill>
                <a:latin typeface="Calibri"/>
                <a:ea typeface="Calibri"/>
                <a:cs typeface="Calibri"/>
                <a:sym typeface="Calibri"/>
              </a:rPr>
              <a:t>socioeconomic</a:t>
            </a:r>
            <a:r>
              <a:rPr i="1" lang="en" sz="2700">
                <a:solidFill>
                  <a:srgbClr val="FFFFFF"/>
                </a:solidFill>
                <a:latin typeface="Calibri"/>
                <a:ea typeface="Calibri"/>
                <a:cs typeface="Calibri"/>
                <a:sym typeface="Calibri"/>
              </a:rPr>
              <a:t> </a:t>
            </a:r>
            <a:r>
              <a:rPr lang="en" sz="2700">
                <a:solidFill>
                  <a:srgbClr val="FFFFFF"/>
                </a:solidFill>
                <a:latin typeface="Calibri"/>
                <a:ea typeface="Calibri"/>
                <a:cs typeface="Calibri"/>
                <a:sym typeface="Calibri"/>
              </a:rPr>
              <a:t>benefits</a:t>
            </a:r>
            <a:endParaRPr sz="2600">
              <a:solidFill>
                <a:srgbClr val="FFFFFF"/>
              </a:solidFill>
            </a:endParaRPr>
          </a:p>
        </p:txBody>
      </p:sp>
      <p:cxnSp>
        <p:nvCxnSpPr>
          <p:cNvPr id="163" name="Google Shape;163;p28"/>
          <p:cNvCxnSpPr/>
          <p:nvPr/>
        </p:nvCxnSpPr>
        <p:spPr>
          <a:xfrm flipH="1" rot="10800000">
            <a:off x="471800" y="4677675"/>
            <a:ext cx="5094600" cy="6300"/>
          </a:xfrm>
          <a:prstGeom prst="straightConnector1">
            <a:avLst/>
          </a:prstGeom>
          <a:noFill/>
          <a:ln cap="flat" cmpd="sng" w="38100">
            <a:solidFill>
              <a:srgbClr val="F3F3F3"/>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9"/>
          <p:cNvPicPr preferRelativeResize="0"/>
          <p:nvPr/>
        </p:nvPicPr>
        <p:blipFill rotWithShape="1">
          <a:blip r:embed="rId3">
            <a:alphaModFix/>
          </a:blip>
          <a:srcRect b="0" l="0" r="16736" t="0"/>
          <a:stretch/>
        </p:blipFill>
        <p:spPr>
          <a:xfrm>
            <a:off x="-553035" y="-54600"/>
            <a:ext cx="11773636" cy="5143500"/>
          </a:xfrm>
          <a:prstGeom prst="rect">
            <a:avLst/>
          </a:prstGeom>
          <a:noFill/>
          <a:ln>
            <a:noFill/>
          </a:ln>
        </p:spPr>
      </p:pic>
      <p:sp>
        <p:nvSpPr>
          <p:cNvPr id="169" name="Google Shape;169;p29"/>
          <p:cNvSpPr txBox="1"/>
          <p:nvPr>
            <p:ph type="title"/>
          </p:nvPr>
        </p:nvSpPr>
        <p:spPr>
          <a:xfrm>
            <a:off x="130305" y="342825"/>
            <a:ext cx="4143000" cy="13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3000">
                <a:solidFill>
                  <a:srgbClr val="F3F3F3"/>
                </a:solidFill>
                <a:latin typeface="Calibri"/>
                <a:ea typeface="Calibri"/>
                <a:cs typeface="Calibri"/>
                <a:sym typeface="Calibri"/>
              </a:rPr>
              <a:t>restoration</a:t>
            </a:r>
            <a:r>
              <a:rPr b="1" lang="en" sz="3000">
                <a:solidFill>
                  <a:srgbClr val="F3F3F3"/>
                </a:solidFill>
                <a:latin typeface="Calibri"/>
                <a:ea typeface="Calibri"/>
                <a:cs typeface="Calibri"/>
                <a:sym typeface="Calibri"/>
              </a:rPr>
              <a:t> g</a:t>
            </a:r>
            <a:r>
              <a:rPr b="1" lang="en" sz="3000">
                <a:solidFill>
                  <a:srgbClr val="F3F3F3"/>
                </a:solidFill>
                <a:latin typeface="Calibri"/>
                <a:ea typeface="Calibri"/>
                <a:cs typeface="Calibri"/>
                <a:sym typeface="Calibri"/>
              </a:rPr>
              <a:t>oals</a:t>
            </a:r>
            <a:endParaRPr b="1" sz="3000">
              <a:solidFill>
                <a:srgbClr val="F3F3F3"/>
              </a:solidFill>
              <a:latin typeface="Calibri"/>
              <a:ea typeface="Calibri"/>
              <a:cs typeface="Calibri"/>
              <a:sym typeface="Calibri"/>
            </a:endParaRPr>
          </a:p>
        </p:txBody>
      </p:sp>
      <p:sp>
        <p:nvSpPr>
          <p:cNvPr id="170" name="Google Shape;170;p29"/>
          <p:cNvSpPr txBox="1"/>
          <p:nvPr>
            <p:ph idx="1" type="body"/>
          </p:nvPr>
        </p:nvSpPr>
        <p:spPr>
          <a:xfrm>
            <a:off x="76105" y="1070575"/>
            <a:ext cx="8520600" cy="3416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3F3F3"/>
              </a:buClr>
              <a:buSzPts val="1800"/>
              <a:buFont typeface="Calibri"/>
              <a:buAutoNum type="arabicPeriod"/>
            </a:pPr>
            <a:r>
              <a:rPr lang="en">
                <a:solidFill>
                  <a:srgbClr val="F3F3F3"/>
                </a:solidFill>
                <a:latin typeface="Calibri"/>
                <a:ea typeface="Calibri"/>
                <a:cs typeface="Calibri"/>
                <a:sym typeface="Calibri"/>
              </a:rPr>
              <a:t>improve habitat for reef formation</a:t>
            </a:r>
            <a:endParaRPr>
              <a:solidFill>
                <a:srgbClr val="F3F3F3"/>
              </a:solidFill>
              <a:latin typeface="Calibri"/>
              <a:ea typeface="Calibri"/>
              <a:cs typeface="Calibri"/>
              <a:sym typeface="Calibri"/>
            </a:endParaRPr>
          </a:p>
          <a:p>
            <a:pPr indent="-342900" lvl="0" marL="457200" rtl="0" algn="l">
              <a:lnSpc>
                <a:spcPct val="115000"/>
              </a:lnSpc>
              <a:spcBef>
                <a:spcPts val="0"/>
              </a:spcBef>
              <a:spcAft>
                <a:spcPts val="0"/>
              </a:spcAft>
              <a:buClr>
                <a:srgbClr val="F3F3F3"/>
              </a:buClr>
              <a:buSzPts val="1800"/>
              <a:buFont typeface="Calibri"/>
              <a:buAutoNum type="arabicPeriod"/>
            </a:pPr>
            <a:r>
              <a:rPr lang="en">
                <a:solidFill>
                  <a:srgbClr val="F3F3F3"/>
                </a:solidFill>
                <a:latin typeface="Calibri"/>
                <a:ea typeface="Calibri"/>
                <a:cs typeface="Calibri"/>
                <a:sym typeface="Calibri"/>
              </a:rPr>
              <a:t>improve water quality</a:t>
            </a:r>
            <a:endParaRPr>
              <a:solidFill>
                <a:srgbClr val="F3F3F3"/>
              </a:solidFill>
              <a:latin typeface="Calibri"/>
              <a:ea typeface="Calibri"/>
              <a:cs typeface="Calibri"/>
              <a:sym typeface="Calibri"/>
            </a:endParaRPr>
          </a:p>
          <a:p>
            <a:pPr indent="-342900" lvl="0" marL="457200" rtl="0" algn="l">
              <a:lnSpc>
                <a:spcPct val="115000"/>
              </a:lnSpc>
              <a:spcBef>
                <a:spcPts val="0"/>
              </a:spcBef>
              <a:spcAft>
                <a:spcPts val="0"/>
              </a:spcAft>
              <a:buClr>
                <a:srgbClr val="F3F3F3"/>
              </a:buClr>
              <a:buSzPts val="1800"/>
              <a:buFont typeface="Calibri"/>
              <a:buAutoNum type="arabicPeriod"/>
            </a:pPr>
            <a:r>
              <a:rPr lang="en">
                <a:solidFill>
                  <a:srgbClr val="F3F3F3"/>
                </a:solidFill>
                <a:latin typeface="Calibri"/>
                <a:ea typeface="Calibri"/>
                <a:cs typeface="Calibri"/>
                <a:sym typeface="Calibri"/>
              </a:rPr>
              <a:t>shoreline stabilization and erosion control</a:t>
            </a:r>
            <a:endParaRPr>
              <a:solidFill>
                <a:srgbClr val="F3F3F3"/>
              </a:solidFill>
              <a:latin typeface="Calibri"/>
              <a:ea typeface="Calibri"/>
              <a:cs typeface="Calibri"/>
              <a:sym typeface="Calibri"/>
            </a:endParaRPr>
          </a:p>
          <a:p>
            <a:pPr indent="-342900" lvl="0" marL="457200" rtl="0" algn="l">
              <a:lnSpc>
                <a:spcPct val="115000"/>
              </a:lnSpc>
              <a:spcBef>
                <a:spcPts val="0"/>
              </a:spcBef>
              <a:spcAft>
                <a:spcPts val="0"/>
              </a:spcAft>
              <a:buClr>
                <a:srgbClr val="F3F3F3"/>
              </a:buClr>
              <a:buSzPts val="1800"/>
              <a:buFont typeface="Calibri"/>
              <a:buAutoNum type="arabicPeriod"/>
            </a:pPr>
            <a:r>
              <a:rPr lang="en">
                <a:solidFill>
                  <a:srgbClr val="F3F3F3"/>
                </a:solidFill>
                <a:latin typeface="Calibri"/>
                <a:ea typeface="Calibri"/>
                <a:cs typeface="Calibri"/>
                <a:sym typeface="Calibri"/>
              </a:rPr>
              <a:t>Increase aquaculture production</a:t>
            </a:r>
            <a:endParaRPr>
              <a:solidFill>
                <a:srgbClr val="F3F3F3"/>
              </a:solidFill>
              <a:latin typeface="Calibri"/>
              <a:ea typeface="Calibri"/>
              <a:cs typeface="Calibri"/>
              <a:sym typeface="Calibri"/>
            </a:endParaRPr>
          </a:p>
          <a:p>
            <a:pPr indent="-342900" lvl="0" marL="457200" rtl="0" algn="l">
              <a:lnSpc>
                <a:spcPct val="115000"/>
              </a:lnSpc>
              <a:spcBef>
                <a:spcPts val="0"/>
              </a:spcBef>
              <a:spcAft>
                <a:spcPts val="0"/>
              </a:spcAft>
              <a:buClr>
                <a:srgbClr val="F3F3F3"/>
              </a:buClr>
              <a:buSzPts val="1800"/>
              <a:buFont typeface="Calibri"/>
              <a:buAutoNum type="arabicPeriod"/>
            </a:pPr>
            <a:r>
              <a:rPr lang="en">
                <a:solidFill>
                  <a:srgbClr val="F3F3F3"/>
                </a:solidFill>
                <a:latin typeface="Calibri"/>
                <a:ea typeface="Calibri"/>
                <a:cs typeface="Calibri"/>
                <a:sym typeface="Calibri"/>
              </a:rPr>
              <a:t>Increase recreational harvest</a:t>
            </a:r>
            <a:endParaRPr>
              <a:solidFill>
                <a:srgbClr val="F3F3F3"/>
              </a:solidFill>
              <a:latin typeface="Calibri"/>
              <a:ea typeface="Calibri"/>
              <a:cs typeface="Calibri"/>
              <a:sym typeface="Calibri"/>
            </a:endParaRPr>
          </a:p>
        </p:txBody>
      </p:sp>
      <p:cxnSp>
        <p:nvCxnSpPr>
          <p:cNvPr id="171" name="Google Shape;171;p29"/>
          <p:cNvCxnSpPr/>
          <p:nvPr/>
        </p:nvCxnSpPr>
        <p:spPr>
          <a:xfrm>
            <a:off x="219325" y="984975"/>
            <a:ext cx="4896300" cy="12900"/>
          </a:xfrm>
          <a:prstGeom prst="straightConnector1">
            <a:avLst/>
          </a:prstGeom>
          <a:noFill/>
          <a:ln cap="flat" cmpd="sng" w="38100">
            <a:solidFill>
              <a:srgbClr val="F3F3F3"/>
            </a:solidFill>
            <a:prstDash val="solid"/>
            <a:round/>
            <a:headEnd len="med" w="med" type="none"/>
            <a:tailEnd len="med" w="med" type="none"/>
          </a:ln>
        </p:spPr>
      </p:cxnSp>
      <p:sp>
        <p:nvSpPr>
          <p:cNvPr id="172" name="Google Shape;172;p29"/>
          <p:cNvSpPr txBox="1"/>
          <p:nvPr/>
        </p:nvSpPr>
        <p:spPr>
          <a:xfrm>
            <a:off x="7274225" y="4639375"/>
            <a:ext cx="167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3F3F3"/>
                </a:solidFill>
                <a:highlight>
                  <a:srgbClr val="000000"/>
                </a:highlight>
              </a:rPr>
              <a:t>Tampa Bay Watch                 </a:t>
            </a:r>
            <a:endParaRPr>
              <a:solidFill>
                <a:srgbClr val="F3F3F3"/>
              </a:solidFill>
              <a:highlight>
                <a:srgbClr val="000000"/>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0"/>
          <p:cNvSpPr txBox="1"/>
          <p:nvPr>
            <p:ph type="title"/>
          </p:nvPr>
        </p:nvSpPr>
        <p:spPr>
          <a:xfrm>
            <a:off x="603250" y="329450"/>
            <a:ext cx="3414600" cy="13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Project Objectives</a:t>
            </a:r>
            <a:endParaRPr b="1" sz="2600"/>
          </a:p>
        </p:txBody>
      </p:sp>
      <p:sp>
        <p:nvSpPr>
          <p:cNvPr id="178" name="Google Shape;178;p30"/>
          <p:cNvSpPr txBox="1"/>
          <p:nvPr>
            <p:ph idx="1" type="body"/>
          </p:nvPr>
        </p:nvSpPr>
        <p:spPr>
          <a:xfrm>
            <a:off x="603250" y="1018525"/>
            <a:ext cx="8520600" cy="3962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Identify </a:t>
            </a:r>
            <a:r>
              <a:rPr b="1" i="1" lang="en" u="sng">
                <a:solidFill>
                  <a:schemeClr val="dk1"/>
                </a:solidFill>
                <a:latin typeface="Calibri"/>
                <a:ea typeface="Calibri"/>
                <a:cs typeface="Calibri"/>
                <a:sym typeface="Calibri"/>
              </a:rPr>
              <a:t>potential</a:t>
            </a:r>
            <a:r>
              <a:rPr lang="en">
                <a:solidFill>
                  <a:schemeClr val="dk1"/>
                </a:solidFill>
                <a:latin typeface="Calibri"/>
                <a:ea typeface="Calibri"/>
                <a:cs typeface="Calibri"/>
                <a:sym typeface="Calibri"/>
              </a:rPr>
              <a:t>, </a:t>
            </a:r>
            <a:r>
              <a:rPr b="1" i="1" lang="en" u="sng">
                <a:solidFill>
                  <a:schemeClr val="dk1"/>
                </a:solidFill>
                <a:latin typeface="Calibri"/>
                <a:ea typeface="Calibri"/>
                <a:cs typeface="Calibri"/>
                <a:sym typeface="Calibri"/>
              </a:rPr>
              <a:t>suitable</a:t>
            </a:r>
            <a:r>
              <a:rPr lang="en">
                <a:solidFill>
                  <a:schemeClr val="dk1"/>
                </a:solidFill>
                <a:latin typeface="Calibri"/>
                <a:ea typeface="Calibri"/>
                <a:cs typeface="Calibri"/>
                <a:sym typeface="Calibri"/>
              </a:rPr>
              <a:t> and </a:t>
            </a:r>
            <a:r>
              <a:rPr b="1" i="1" lang="en" u="sng">
                <a:solidFill>
                  <a:schemeClr val="dk1"/>
                </a:solidFill>
                <a:latin typeface="Calibri"/>
                <a:ea typeface="Calibri"/>
                <a:cs typeface="Calibri"/>
                <a:sym typeface="Calibri"/>
              </a:rPr>
              <a:t>optimal</a:t>
            </a:r>
            <a:r>
              <a:rPr lang="en">
                <a:solidFill>
                  <a:schemeClr val="dk1"/>
                </a:solidFill>
                <a:latin typeface="Calibri"/>
                <a:ea typeface="Calibri"/>
                <a:cs typeface="Calibri"/>
                <a:sym typeface="Calibri"/>
              </a:rPr>
              <a:t> areas for all types of shellfish restoration</a:t>
            </a:r>
            <a:endParaRPr>
              <a:solidFill>
                <a:schemeClr val="dk1"/>
              </a:solidFill>
              <a:latin typeface="Calibri"/>
              <a:ea typeface="Calibri"/>
              <a:cs typeface="Calibri"/>
              <a:sym typeface="Calibri"/>
            </a:endParaRPr>
          </a:p>
          <a:p>
            <a:pPr indent="-317500" lvl="1" marL="914400" rtl="0" algn="l">
              <a:lnSpc>
                <a:spcPct val="150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Map viewer</a:t>
            </a:r>
            <a:endParaRPr>
              <a:solidFill>
                <a:schemeClr val="dk1"/>
              </a:solidFill>
              <a:latin typeface="Calibri"/>
              <a:ea typeface="Calibri"/>
              <a:cs typeface="Calibri"/>
              <a:sym typeface="Calibri"/>
            </a:endParaRPr>
          </a:p>
          <a:p>
            <a:pPr indent="-317500" lvl="1" marL="914400" rtl="0" algn="l">
              <a:lnSpc>
                <a:spcPct val="150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Exclusionary Analysis</a:t>
            </a:r>
            <a:endParaRPr>
              <a:solidFill>
                <a:schemeClr val="dk1"/>
              </a:solidFill>
              <a:latin typeface="Calibri"/>
              <a:ea typeface="Calibri"/>
              <a:cs typeface="Calibri"/>
              <a:sym typeface="Calibri"/>
            </a:endParaRPr>
          </a:p>
          <a:p>
            <a:pPr indent="-317500" lvl="1" marL="914400" rtl="0" algn="l">
              <a:lnSpc>
                <a:spcPct val="150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Habitat Suitability Analysis</a:t>
            </a:r>
            <a:endParaRPr>
              <a:solidFill>
                <a:schemeClr val="dk1"/>
              </a:solidFill>
              <a:latin typeface="Calibri"/>
              <a:ea typeface="Calibri"/>
              <a:cs typeface="Calibri"/>
              <a:sym typeface="Calibri"/>
            </a:endParaRPr>
          </a:p>
          <a:p>
            <a:pPr indent="-342900" lvl="0" marL="457200" rtl="0" algn="l">
              <a:lnSpc>
                <a:spcPct val="15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Identify</a:t>
            </a:r>
            <a:r>
              <a:rPr lang="en" sz="1800">
                <a:solidFill>
                  <a:schemeClr val="dk1"/>
                </a:solidFill>
                <a:latin typeface="Calibri"/>
                <a:ea typeface="Calibri"/>
                <a:cs typeface="Calibri"/>
                <a:sym typeface="Calibri"/>
              </a:rPr>
              <a:t> </a:t>
            </a:r>
            <a:r>
              <a:rPr b="1" i="1" lang="en" sz="1800" u="sng">
                <a:solidFill>
                  <a:schemeClr val="dk1"/>
                </a:solidFill>
                <a:latin typeface="Calibri"/>
                <a:ea typeface="Calibri"/>
                <a:cs typeface="Calibri"/>
                <a:sym typeface="Calibri"/>
              </a:rPr>
              <a:t>best practices</a:t>
            </a:r>
            <a:r>
              <a:rPr lang="en" sz="1800">
                <a:solidFill>
                  <a:schemeClr val="dk1"/>
                </a:solidFill>
                <a:latin typeface="Calibri"/>
                <a:ea typeface="Calibri"/>
                <a:cs typeface="Calibri"/>
                <a:sym typeface="Calibri"/>
              </a:rPr>
              <a:t> for site selection, materials</a:t>
            </a:r>
            <a:r>
              <a:rPr lang="en">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monitoring, construction, evaluation</a:t>
            </a:r>
            <a:endParaRPr>
              <a:solidFill>
                <a:schemeClr val="dk1"/>
              </a:solidFill>
              <a:latin typeface="Calibri"/>
              <a:ea typeface="Calibri"/>
              <a:cs typeface="Calibri"/>
              <a:sym typeface="Calibri"/>
            </a:endParaRPr>
          </a:p>
          <a:p>
            <a:pPr indent="-342900" lvl="0" marL="457200" rtl="0" algn="l">
              <a:lnSpc>
                <a:spcPct val="15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Establish</a:t>
            </a:r>
            <a:r>
              <a:rPr lang="en" sz="1800">
                <a:solidFill>
                  <a:schemeClr val="dk1"/>
                </a:solidFill>
                <a:latin typeface="Calibri"/>
                <a:ea typeface="Calibri"/>
                <a:cs typeface="Calibri"/>
                <a:sym typeface="Calibri"/>
              </a:rPr>
              <a:t> </a:t>
            </a:r>
            <a:r>
              <a:rPr b="1" i="1" lang="en" sz="1800" u="sng">
                <a:solidFill>
                  <a:schemeClr val="dk1"/>
                </a:solidFill>
                <a:latin typeface="Calibri"/>
                <a:ea typeface="Calibri"/>
                <a:cs typeface="Calibri"/>
                <a:sym typeface="Calibri"/>
              </a:rPr>
              <a:t>regulatory guidance</a:t>
            </a:r>
            <a:endParaRPr b="1" i="1" sz="1800" u="sng">
              <a:solidFill>
                <a:schemeClr val="dk1"/>
              </a:solidFill>
              <a:latin typeface="Calibri"/>
              <a:ea typeface="Calibri"/>
              <a:cs typeface="Calibri"/>
              <a:sym typeface="Calibri"/>
            </a:endParaRPr>
          </a:p>
          <a:p>
            <a:pPr indent="-342900" lvl="0" marL="457200" rtl="0" algn="l">
              <a:lnSpc>
                <a:spcPct val="15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Identify </a:t>
            </a:r>
            <a:r>
              <a:rPr b="1" i="1" lang="en" u="sng">
                <a:solidFill>
                  <a:schemeClr val="dk1"/>
                </a:solidFill>
                <a:latin typeface="Calibri"/>
                <a:ea typeface="Calibri"/>
                <a:cs typeface="Calibri"/>
                <a:sym typeface="Calibri"/>
              </a:rPr>
              <a:t>data needs</a:t>
            </a:r>
            <a:r>
              <a:rPr lang="en">
                <a:solidFill>
                  <a:schemeClr val="dk1"/>
                </a:solidFill>
                <a:latin typeface="Calibri"/>
                <a:ea typeface="Calibri"/>
                <a:cs typeface="Calibri"/>
                <a:sym typeface="Calibri"/>
              </a:rPr>
              <a:t> for future work</a:t>
            </a:r>
            <a:endParaRPr>
              <a:solidFill>
                <a:schemeClr val="dk1"/>
              </a:solidFill>
              <a:latin typeface="Calibri"/>
              <a:ea typeface="Calibri"/>
              <a:cs typeface="Calibri"/>
              <a:sym typeface="Calibri"/>
            </a:endParaRPr>
          </a:p>
        </p:txBody>
      </p:sp>
      <p:cxnSp>
        <p:nvCxnSpPr>
          <p:cNvPr id="179" name="Google Shape;179;p30"/>
          <p:cNvCxnSpPr/>
          <p:nvPr/>
        </p:nvCxnSpPr>
        <p:spPr>
          <a:xfrm>
            <a:off x="287575" y="-15150"/>
            <a:ext cx="20100" cy="5173800"/>
          </a:xfrm>
          <a:prstGeom prst="straightConnector1">
            <a:avLst/>
          </a:prstGeom>
          <a:noFill/>
          <a:ln cap="flat" cmpd="sng" w="228600">
            <a:solidFill>
              <a:srgbClr val="FF9900"/>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1"/>
          <p:cNvPicPr preferRelativeResize="0"/>
          <p:nvPr/>
        </p:nvPicPr>
        <p:blipFill rotWithShape="1">
          <a:blip r:embed="rId3">
            <a:alphaModFix/>
          </a:blip>
          <a:srcRect b="0" l="7543" r="16870" t="0"/>
          <a:stretch/>
        </p:blipFill>
        <p:spPr>
          <a:xfrm>
            <a:off x="3459775" y="0"/>
            <a:ext cx="5652549" cy="5143500"/>
          </a:xfrm>
          <a:prstGeom prst="rect">
            <a:avLst/>
          </a:prstGeom>
          <a:noFill/>
          <a:ln>
            <a:noFill/>
          </a:ln>
        </p:spPr>
      </p:pic>
      <p:sp>
        <p:nvSpPr>
          <p:cNvPr id="185" name="Google Shape;185;p31"/>
          <p:cNvSpPr txBox="1"/>
          <p:nvPr>
            <p:ph type="title"/>
          </p:nvPr>
        </p:nvSpPr>
        <p:spPr>
          <a:xfrm>
            <a:off x="488550" y="386100"/>
            <a:ext cx="2719500" cy="4757400"/>
          </a:xfrm>
          <a:prstGeom prst="rect">
            <a:avLst/>
          </a:prstGeom>
          <a:noFill/>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b="1" lang="en" sz="2600">
                <a:latin typeface="Arial"/>
                <a:ea typeface="Arial"/>
                <a:cs typeface="Arial"/>
                <a:sym typeface="Arial"/>
              </a:rPr>
              <a:t>Exclusionary Analysis</a:t>
            </a:r>
            <a:endParaRPr b="1" sz="2600">
              <a:latin typeface="Arial"/>
              <a:ea typeface="Arial"/>
              <a:cs typeface="Arial"/>
              <a:sym typeface="Arial"/>
            </a:endParaRPr>
          </a:p>
          <a:p>
            <a:pPr indent="0" lvl="0" marL="0" rtl="0" algn="l">
              <a:lnSpc>
                <a:spcPct val="100000"/>
              </a:lnSpc>
              <a:spcBef>
                <a:spcPts val="0"/>
              </a:spcBef>
              <a:spcAft>
                <a:spcPts val="0"/>
              </a:spcAft>
              <a:buNone/>
            </a:pPr>
            <a:r>
              <a:t/>
            </a:r>
            <a:endParaRPr b="1" sz="2600">
              <a:latin typeface="Arial"/>
              <a:ea typeface="Arial"/>
              <a:cs typeface="Arial"/>
              <a:sym typeface="Arial"/>
            </a:endParaRPr>
          </a:p>
          <a:p>
            <a:pPr indent="0" lvl="0" marL="0" rtl="0" algn="l">
              <a:lnSpc>
                <a:spcPct val="115000"/>
              </a:lnSpc>
              <a:spcBef>
                <a:spcPts val="0"/>
              </a:spcBef>
              <a:spcAft>
                <a:spcPts val="0"/>
              </a:spcAft>
              <a:buNone/>
            </a:pPr>
            <a:r>
              <a:rPr lang="en" sz="1700">
                <a:latin typeface="Arial"/>
                <a:ea typeface="Arial"/>
                <a:cs typeface="Arial"/>
                <a:sym typeface="Arial"/>
              </a:rPr>
              <a:t>First step eliminated all shellfish areas; what remains is nearly 80% of area or</a:t>
            </a:r>
            <a:r>
              <a:rPr lang="en" sz="1700">
                <a:latin typeface="Arial"/>
                <a:ea typeface="Arial"/>
                <a:cs typeface="Arial"/>
                <a:sym typeface="Arial"/>
              </a:rPr>
              <a:t> 308,840 acres*</a:t>
            </a:r>
            <a:endParaRPr sz="1700">
              <a:latin typeface="Arial"/>
              <a:ea typeface="Arial"/>
              <a:cs typeface="Arial"/>
              <a:sym typeface="Arial"/>
            </a:endParaRPr>
          </a:p>
          <a:p>
            <a:pPr indent="0" lvl="0" marL="0" rtl="0" algn="l">
              <a:lnSpc>
                <a:spcPct val="115000"/>
              </a:lnSpc>
              <a:spcBef>
                <a:spcPts val="0"/>
              </a:spcBef>
              <a:spcAft>
                <a:spcPts val="0"/>
              </a:spcAft>
              <a:buNone/>
            </a:pPr>
            <a:r>
              <a:t/>
            </a:r>
            <a:endParaRPr sz="1700">
              <a:latin typeface="Arial"/>
              <a:ea typeface="Arial"/>
              <a:cs typeface="Arial"/>
              <a:sym typeface="Arial"/>
            </a:endParaRPr>
          </a:p>
          <a:p>
            <a:pPr indent="0" lvl="0" marL="0" rtl="0" algn="l">
              <a:lnSpc>
                <a:spcPct val="115000"/>
              </a:lnSpc>
              <a:spcBef>
                <a:spcPts val="0"/>
              </a:spcBef>
              <a:spcAft>
                <a:spcPts val="0"/>
              </a:spcAft>
              <a:buNone/>
            </a:pPr>
            <a:r>
              <a:t/>
            </a:r>
            <a:endParaRPr sz="1700">
              <a:highlight>
                <a:srgbClr val="FFFF00"/>
              </a:highlight>
              <a:latin typeface="Arial"/>
              <a:ea typeface="Arial"/>
              <a:cs typeface="Arial"/>
              <a:sym typeface="Arial"/>
            </a:endParaRPr>
          </a:p>
          <a:p>
            <a:pPr indent="0" lvl="0" marL="0" rtl="0" algn="l">
              <a:lnSpc>
                <a:spcPct val="115000"/>
              </a:lnSpc>
              <a:spcBef>
                <a:spcPts val="0"/>
              </a:spcBef>
              <a:spcAft>
                <a:spcPts val="0"/>
              </a:spcAft>
              <a:buNone/>
            </a:pPr>
            <a:r>
              <a:rPr lang="en" sz="1300">
                <a:latin typeface="Arial"/>
                <a:ea typeface="Arial"/>
                <a:cs typeface="Arial"/>
                <a:sym typeface="Arial"/>
              </a:rPr>
              <a:t>*The preliminary dataset is from CT DEEP Hydrology and CT DABA shellfish data layers as of 10/2020; includes all CT waters except commercial, recreational, managed natural shellfish beds</a:t>
            </a:r>
            <a:endParaRPr sz="1300">
              <a:highlight>
                <a:srgbClr val="FFFF00"/>
              </a:highlight>
              <a:latin typeface="Arial"/>
              <a:ea typeface="Arial"/>
              <a:cs typeface="Arial"/>
              <a:sym typeface="Arial"/>
            </a:endParaRPr>
          </a:p>
        </p:txBody>
      </p:sp>
      <p:sp>
        <p:nvSpPr>
          <p:cNvPr id="186" name="Google Shape;186;p31"/>
          <p:cNvSpPr txBox="1"/>
          <p:nvPr/>
        </p:nvSpPr>
        <p:spPr>
          <a:xfrm>
            <a:off x="3780350" y="474875"/>
            <a:ext cx="2824800" cy="5217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a:t>
            </a:r>
            <a:r>
              <a:rPr lang="en">
                <a:latin typeface="Calibri"/>
                <a:ea typeface="Calibri"/>
                <a:cs typeface="Calibri"/>
                <a:sym typeface="Calibri"/>
              </a:rPr>
              <a:t>Potential area (preliminary)</a:t>
            </a:r>
            <a:endParaRPr>
              <a:latin typeface="Calibri"/>
              <a:ea typeface="Calibri"/>
              <a:cs typeface="Calibri"/>
              <a:sym typeface="Calibri"/>
            </a:endParaRPr>
          </a:p>
        </p:txBody>
      </p:sp>
      <p:pic>
        <p:nvPicPr>
          <p:cNvPr id="187" name="Google Shape;187;p31"/>
          <p:cNvPicPr preferRelativeResize="0"/>
          <p:nvPr/>
        </p:nvPicPr>
        <p:blipFill>
          <a:blip r:embed="rId4">
            <a:alphaModFix/>
          </a:blip>
          <a:stretch>
            <a:fillRect/>
          </a:stretch>
        </p:blipFill>
        <p:spPr>
          <a:xfrm>
            <a:off x="3892350" y="562048"/>
            <a:ext cx="331000" cy="36212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2"/>
          <p:cNvPicPr preferRelativeResize="0"/>
          <p:nvPr/>
        </p:nvPicPr>
        <p:blipFill rotWithShape="1">
          <a:blip r:embed="rId3">
            <a:alphaModFix/>
          </a:blip>
          <a:srcRect b="0" l="7543" r="16870" t="0"/>
          <a:stretch/>
        </p:blipFill>
        <p:spPr>
          <a:xfrm>
            <a:off x="3491450" y="-5753"/>
            <a:ext cx="5652549" cy="5131953"/>
          </a:xfrm>
          <a:prstGeom prst="rect">
            <a:avLst/>
          </a:prstGeom>
          <a:noFill/>
          <a:ln cap="flat" cmpd="sng" w="28575">
            <a:solidFill>
              <a:schemeClr val="dk2"/>
            </a:solidFill>
            <a:prstDash val="solid"/>
            <a:round/>
            <a:headEnd len="sm" w="sm" type="none"/>
            <a:tailEnd len="sm" w="sm" type="none"/>
          </a:ln>
        </p:spPr>
      </p:pic>
      <p:sp>
        <p:nvSpPr>
          <p:cNvPr id="193" name="Google Shape;193;p32"/>
          <p:cNvSpPr txBox="1"/>
          <p:nvPr>
            <p:ph type="title"/>
          </p:nvPr>
        </p:nvSpPr>
        <p:spPr>
          <a:xfrm>
            <a:off x="259950" y="386100"/>
            <a:ext cx="2847600" cy="4757400"/>
          </a:xfrm>
          <a:prstGeom prst="rect">
            <a:avLst/>
          </a:prstGeom>
          <a:noFill/>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b="1" lang="en" sz="2600">
                <a:latin typeface="Arial"/>
                <a:ea typeface="Arial"/>
                <a:cs typeface="Arial"/>
                <a:sym typeface="Arial"/>
              </a:rPr>
              <a:t>Exclusionary Analysis</a:t>
            </a:r>
            <a:endParaRPr b="1" sz="2600">
              <a:latin typeface="Arial"/>
              <a:ea typeface="Arial"/>
              <a:cs typeface="Arial"/>
              <a:sym typeface="Arial"/>
            </a:endParaRPr>
          </a:p>
          <a:p>
            <a:pPr indent="0" lvl="0" marL="0" rtl="0" algn="l">
              <a:lnSpc>
                <a:spcPct val="115000"/>
              </a:lnSpc>
              <a:spcBef>
                <a:spcPts val="0"/>
              </a:spcBef>
              <a:spcAft>
                <a:spcPts val="0"/>
              </a:spcAft>
              <a:buNone/>
            </a:pPr>
            <a:r>
              <a:t/>
            </a:r>
            <a:endParaRPr b="1" sz="2600">
              <a:latin typeface="Arial"/>
              <a:ea typeface="Arial"/>
              <a:cs typeface="Arial"/>
              <a:sym typeface="Arial"/>
            </a:endParaRPr>
          </a:p>
          <a:p>
            <a:pPr indent="0" lvl="0" marL="0" rtl="0" algn="l">
              <a:lnSpc>
                <a:spcPct val="115000"/>
              </a:lnSpc>
              <a:spcBef>
                <a:spcPts val="0"/>
              </a:spcBef>
              <a:spcAft>
                <a:spcPts val="0"/>
              </a:spcAft>
              <a:buNone/>
            </a:pPr>
            <a:r>
              <a:rPr lang="en" sz="1800"/>
              <a:t>The second step will eliminate areas that are have regulatory restrictions, e.g. navigation channels, shipping lanes, essential fish habitat areas, etc.</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 sz="1800"/>
              <a:t>(IN PROGRESS)</a:t>
            </a:r>
            <a:endParaRPr sz="1800"/>
          </a:p>
        </p:txBody>
      </p:sp>
      <p:sp>
        <p:nvSpPr>
          <p:cNvPr id="194" name="Google Shape;194;p32"/>
          <p:cNvSpPr txBox="1"/>
          <p:nvPr/>
        </p:nvSpPr>
        <p:spPr>
          <a:xfrm>
            <a:off x="4511600" y="454150"/>
            <a:ext cx="2961000" cy="4920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       Potential area (preliminary)</a:t>
            </a:r>
            <a:endParaRPr>
              <a:latin typeface="Calibri"/>
              <a:ea typeface="Calibri"/>
              <a:cs typeface="Calibri"/>
              <a:sym typeface="Calibri"/>
            </a:endParaRPr>
          </a:p>
        </p:txBody>
      </p:sp>
      <p:pic>
        <p:nvPicPr>
          <p:cNvPr id="195" name="Google Shape;195;p32"/>
          <p:cNvPicPr preferRelativeResize="0"/>
          <p:nvPr/>
        </p:nvPicPr>
        <p:blipFill>
          <a:blip r:embed="rId4">
            <a:alphaModFix/>
          </a:blip>
          <a:stretch>
            <a:fillRect/>
          </a:stretch>
        </p:blipFill>
        <p:spPr>
          <a:xfrm>
            <a:off x="4618470" y="519098"/>
            <a:ext cx="346974" cy="362125"/>
          </a:xfrm>
          <a:prstGeom prst="rect">
            <a:avLst/>
          </a:prstGeom>
          <a:noFill/>
          <a:ln cap="flat" cmpd="sng" w="9525">
            <a:solidFill>
              <a:srgbClr val="000000"/>
            </a:solidFill>
            <a:prstDash val="solid"/>
            <a:round/>
            <a:headEnd len="sm" w="sm" type="none"/>
            <a:tailEnd len="sm" w="sm" type="none"/>
          </a:ln>
        </p:spPr>
      </p:pic>
      <p:pic>
        <p:nvPicPr>
          <p:cNvPr id="196" name="Google Shape;196;p32"/>
          <p:cNvPicPr preferRelativeResize="0"/>
          <p:nvPr/>
        </p:nvPicPr>
        <p:blipFill rotWithShape="1">
          <a:blip r:embed="rId5">
            <a:alphaModFix/>
          </a:blip>
          <a:srcRect b="0" l="3430" r="6779" t="0"/>
          <a:stretch/>
        </p:blipFill>
        <p:spPr>
          <a:xfrm>
            <a:off x="4511600" y="1268250"/>
            <a:ext cx="2961125" cy="342230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3"/>
          <p:cNvSpPr txBox="1"/>
          <p:nvPr>
            <p:ph type="title"/>
          </p:nvPr>
        </p:nvSpPr>
        <p:spPr>
          <a:xfrm>
            <a:off x="603250" y="329450"/>
            <a:ext cx="3414600" cy="13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Map Viewer</a:t>
            </a:r>
            <a:endParaRPr b="1" sz="2600"/>
          </a:p>
        </p:txBody>
      </p:sp>
      <p:sp>
        <p:nvSpPr>
          <p:cNvPr id="202" name="Google Shape;202;p33"/>
          <p:cNvSpPr txBox="1"/>
          <p:nvPr>
            <p:ph idx="1" type="body"/>
          </p:nvPr>
        </p:nvSpPr>
        <p:spPr>
          <a:xfrm>
            <a:off x="603250" y="1018525"/>
            <a:ext cx="8520600" cy="396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u="sng">
                <a:solidFill>
                  <a:srgbClr val="1155CC"/>
                </a:solidFill>
                <a:hlinkClick r:id="rId3">
                  <a:extLst>
                    <a:ext uri="{A12FA001-AC4F-418D-AE19-62706E023703}">
                      <ahyp:hlinkClr val="tx"/>
                    </a:ext>
                  </a:extLst>
                </a:hlinkClick>
              </a:rPr>
              <a:t>https://uconnclear.maps.arcgis.com/apps/MapSeries/index.html?appid=66619b7eedea4cfdb356bc5618ab4b01</a:t>
            </a:r>
            <a:r>
              <a:rPr lang="en" sz="2300">
                <a:solidFill>
                  <a:schemeClr val="dk1"/>
                </a:solidFill>
              </a:rPr>
              <a:t> </a:t>
            </a:r>
            <a:endParaRPr sz="3000">
              <a:solidFill>
                <a:schemeClr val="dk1"/>
              </a:solidFill>
              <a:latin typeface="Calibri"/>
              <a:ea typeface="Calibri"/>
              <a:cs typeface="Calibri"/>
              <a:sym typeface="Calibri"/>
            </a:endParaRPr>
          </a:p>
        </p:txBody>
      </p:sp>
      <p:cxnSp>
        <p:nvCxnSpPr>
          <p:cNvPr id="203" name="Google Shape;203;p33"/>
          <p:cNvCxnSpPr/>
          <p:nvPr/>
        </p:nvCxnSpPr>
        <p:spPr>
          <a:xfrm>
            <a:off x="287575" y="-15150"/>
            <a:ext cx="20100" cy="5173800"/>
          </a:xfrm>
          <a:prstGeom prst="straightConnector1">
            <a:avLst/>
          </a:prstGeom>
          <a:noFill/>
          <a:ln cap="flat" cmpd="sng" w="228600">
            <a:solidFill>
              <a:srgbClr val="FF9900"/>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